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8" r:id="rId2"/>
    <p:sldId id="257" r:id="rId3"/>
    <p:sldId id="259" r:id="rId4"/>
    <p:sldId id="260" r:id="rId5"/>
    <p:sldId id="261" r:id="rId6"/>
    <p:sldId id="272" r:id="rId7"/>
    <p:sldId id="262" r:id="rId8"/>
    <p:sldId id="263" r:id="rId9"/>
    <p:sldId id="264" r:id="rId10"/>
    <p:sldId id="266" r:id="rId11"/>
    <p:sldId id="268" r:id="rId12"/>
    <p:sldId id="270" r:id="rId13"/>
    <p:sldId id="265" r:id="rId14"/>
    <p:sldId id="267" r:id="rId15"/>
    <p:sldId id="271" r:id="rId16"/>
  </p:sldIdLst>
  <p:sldSz cx="18288000" cy="10287000"/>
  <p:notesSz cx="6858000" cy="9144000"/>
  <p:embeddedFontLst>
    <p:embeddedFont>
      <p:font typeface="Codec Pro" panose="020B0604020202020204" charset="0"/>
      <p:regular r:id="rId18"/>
    </p:embeddedFont>
    <p:embeddedFont>
      <p:font typeface="Codec Pro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22" autoAdjust="0"/>
  </p:normalViewPr>
  <p:slideViewPr>
    <p:cSldViewPr>
      <p:cViewPr>
        <p:scale>
          <a:sx n="41" d="100"/>
          <a:sy n="41" d="100"/>
        </p:scale>
        <p:origin x="84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GN"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5AC6B-4DC5-4E8F-999B-F90B00FD9F37}" type="datetimeFigureOut">
              <a:rPr lang="fr-GN" smtClean="0"/>
              <a:t>22/09/2025</a:t>
            </a:fld>
            <a:endParaRPr lang="fr-GN"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GN"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GN"/>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GN"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5428B-716D-448F-A556-33F1F98998CB}" type="slidenum">
              <a:rPr lang="fr-GN" smtClean="0"/>
              <a:t>‹N°›</a:t>
            </a:fld>
            <a:endParaRPr lang="fr-GN" dirty="0"/>
          </a:p>
        </p:txBody>
      </p:sp>
    </p:spTree>
    <p:extLst>
      <p:ext uri="{BB962C8B-B14F-4D97-AF65-F5344CB8AC3E}">
        <p14:creationId xmlns:p14="http://schemas.microsoft.com/office/powerpoint/2010/main" val="27468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GN" dirty="0"/>
          </a:p>
        </p:txBody>
      </p:sp>
      <p:sp>
        <p:nvSpPr>
          <p:cNvPr id="4" name="Espace réservé du numéro de diapositive 3"/>
          <p:cNvSpPr>
            <a:spLocks noGrp="1"/>
          </p:cNvSpPr>
          <p:nvPr>
            <p:ph type="sldNum" sz="quarter" idx="5"/>
          </p:nvPr>
        </p:nvSpPr>
        <p:spPr/>
        <p:txBody>
          <a:bodyPr/>
          <a:lstStyle/>
          <a:p>
            <a:fld id="{ACA5428B-716D-448F-A556-33F1F98998CB}" type="slidenum">
              <a:rPr lang="fr-GN" smtClean="0"/>
              <a:t>15</a:t>
            </a:fld>
            <a:endParaRPr lang="fr-GN" dirty="0"/>
          </a:p>
        </p:txBody>
      </p:sp>
    </p:spTree>
    <p:extLst>
      <p:ext uri="{BB962C8B-B14F-4D97-AF65-F5344CB8AC3E}">
        <p14:creationId xmlns:p14="http://schemas.microsoft.com/office/powerpoint/2010/main" val="3881429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sv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3.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673927" cy="10287000"/>
            <a:chOff x="0" y="0"/>
            <a:chExt cx="2547865" cy="2820297"/>
          </a:xfrm>
        </p:grpSpPr>
        <p:sp>
          <p:nvSpPr>
            <p:cNvPr id="3" name="Freeform 3"/>
            <p:cNvSpPr/>
            <p:nvPr/>
          </p:nvSpPr>
          <p:spPr>
            <a:xfrm>
              <a:off x="0" y="0"/>
              <a:ext cx="2547865" cy="2820297"/>
            </a:xfrm>
            <a:custGeom>
              <a:avLst/>
              <a:gdLst/>
              <a:ahLst/>
              <a:cxnLst/>
              <a:rect l="l" t="t" r="r" b="b"/>
              <a:pathLst>
                <a:path w="2547865" h="2820297">
                  <a:moveTo>
                    <a:pt x="0" y="0"/>
                  </a:moveTo>
                  <a:lnTo>
                    <a:pt x="2547865" y="0"/>
                  </a:lnTo>
                  <a:lnTo>
                    <a:pt x="2547865" y="2820297"/>
                  </a:lnTo>
                  <a:lnTo>
                    <a:pt x="0" y="2820297"/>
                  </a:lnTo>
                  <a:close/>
                </a:path>
              </a:pathLst>
            </a:custGeom>
            <a:solidFill>
              <a:srgbClr val="82C2E6"/>
            </a:solidFill>
          </p:spPr>
          <p:txBody>
            <a:bodyPr/>
            <a:lstStyle/>
            <a:p>
              <a:endParaRPr lang="fr-GN" dirty="0"/>
            </a:p>
          </p:txBody>
        </p:sp>
        <p:sp>
          <p:nvSpPr>
            <p:cNvPr id="4" name="TextBox 4"/>
            <p:cNvSpPr txBox="1"/>
            <p:nvPr/>
          </p:nvSpPr>
          <p:spPr>
            <a:xfrm>
              <a:off x="0" y="-66675"/>
              <a:ext cx="2547865" cy="2886972"/>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rot="61647">
            <a:off x="1613901" y="7269307"/>
            <a:ext cx="15662715" cy="2721397"/>
          </a:xfrm>
          <a:custGeom>
            <a:avLst/>
            <a:gdLst/>
            <a:ahLst/>
            <a:cxnLst/>
            <a:rect l="l" t="t" r="r" b="b"/>
            <a:pathLst>
              <a:path w="15662715" h="2721397">
                <a:moveTo>
                  <a:pt x="0" y="0"/>
                </a:moveTo>
                <a:lnTo>
                  <a:pt x="15662715" y="0"/>
                </a:lnTo>
                <a:lnTo>
                  <a:pt x="15662715" y="2721397"/>
                </a:lnTo>
                <a:lnTo>
                  <a:pt x="0" y="2721397"/>
                </a:lnTo>
                <a:lnTo>
                  <a:pt x="0" y="0"/>
                </a:lnTo>
                <a:close/>
              </a:path>
            </a:pathLst>
          </a:custGeom>
          <a:blipFill>
            <a:blip r:embed="rId2">
              <a:alphaModFix amt="26000"/>
            </a:blip>
            <a:stretch>
              <a:fillRect/>
            </a:stretch>
          </a:blipFill>
        </p:spPr>
        <p:txBody>
          <a:bodyPr/>
          <a:lstStyle/>
          <a:p>
            <a:endParaRPr lang="fr-GN" dirty="0"/>
          </a:p>
        </p:txBody>
      </p:sp>
      <p:grpSp>
        <p:nvGrpSpPr>
          <p:cNvPr id="6" name="Group 6"/>
          <p:cNvGrpSpPr/>
          <p:nvPr/>
        </p:nvGrpSpPr>
        <p:grpSpPr>
          <a:xfrm>
            <a:off x="786465" y="671982"/>
            <a:ext cx="16094562" cy="8845191"/>
            <a:chOff x="0" y="0"/>
            <a:chExt cx="5767928" cy="3169917"/>
          </a:xfrm>
        </p:grpSpPr>
        <p:sp>
          <p:nvSpPr>
            <p:cNvPr id="7" name="Freeform 7"/>
            <p:cNvSpPr/>
            <p:nvPr/>
          </p:nvSpPr>
          <p:spPr>
            <a:xfrm>
              <a:off x="0" y="0"/>
              <a:ext cx="5767927" cy="3169917"/>
            </a:xfrm>
            <a:custGeom>
              <a:avLst/>
              <a:gdLst/>
              <a:ahLst/>
              <a:cxnLst/>
              <a:rect l="l" t="t" r="r" b="b"/>
              <a:pathLst>
                <a:path w="5767927" h="3169917">
                  <a:moveTo>
                    <a:pt x="26938" y="0"/>
                  </a:moveTo>
                  <a:lnTo>
                    <a:pt x="5740990" y="0"/>
                  </a:lnTo>
                  <a:cubicBezTo>
                    <a:pt x="5748134" y="0"/>
                    <a:pt x="5754986" y="2838"/>
                    <a:pt x="5760038" y="7890"/>
                  </a:cubicBezTo>
                  <a:cubicBezTo>
                    <a:pt x="5765089" y="12942"/>
                    <a:pt x="5767927" y="19793"/>
                    <a:pt x="5767927" y="26938"/>
                  </a:cubicBezTo>
                  <a:lnTo>
                    <a:pt x="5767927" y="3142979"/>
                  </a:lnTo>
                  <a:cubicBezTo>
                    <a:pt x="5767927" y="3157856"/>
                    <a:pt x="5755867" y="3169917"/>
                    <a:pt x="5740990" y="3169917"/>
                  </a:cubicBezTo>
                  <a:lnTo>
                    <a:pt x="26938" y="3169917"/>
                  </a:lnTo>
                  <a:cubicBezTo>
                    <a:pt x="19793" y="3169917"/>
                    <a:pt x="12942" y="3167079"/>
                    <a:pt x="7890" y="3162027"/>
                  </a:cubicBezTo>
                  <a:cubicBezTo>
                    <a:pt x="2838" y="3156975"/>
                    <a:pt x="0" y="3150124"/>
                    <a:pt x="0" y="3142979"/>
                  </a:cubicBezTo>
                  <a:lnTo>
                    <a:pt x="0" y="26938"/>
                  </a:lnTo>
                  <a:cubicBezTo>
                    <a:pt x="0" y="12060"/>
                    <a:pt x="12060" y="0"/>
                    <a:pt x="26938" y="0"/>
                  </a:cubicBezTo>
                  <a:close/>
                </a:path>
              </a:pathLst>
            </a:custGeom>
            <a:solidFill>
              <a:srgbClr val="FFFFFF"/>
            </a:solidFill>
          </p:spPr>
        </p:sp>
        <p:sp>
          <p:nvSpPr>
            <p:cNvPr id="8" name="TextBox 8"/>
            <p:cNvSpPr txBox="1"/>
            <p:nvPr/>
          </p:nvSpPr>
          <p:spPr>
            <a:xfrm>
              <a:off x="0" y="-47625"/>
              <a:ext cx="5767928" cy="3217542"/>
            </a:xfrm>
            <a:prstGeom prst="rect">
              <a:avLst/>
            </a:prstGeom>
          </p:spPr>
          <p:txBody>
            <a:bodyPr lIns="50800" tIns="50800" rIns="50800" bIns="50800" rtlCol="0" anchor="ctr"/>
            <a:lstStyle/>
            <a:p>
              <a:pPr algn="ctr">
                <a:lnSpc>
                  <a:spcPts val="1852"/>
                </a:lnSpc>
              </a:pPr>
              <a:endParaRPr dirty="0"/>
            </a:p>
          </p:txBody>
        </p:sp>
      </p:grpSp>
      <p:grpSp>
        <p:nvGrpSpPr>
          <p:cNvPr id="10" name="Group 10"/>
          <p:cNvGrpSpPr/>
          <p:nvPr/>
        </p:nvGrpSpPr>
        <p:grpSpPr>
          <a:xfrm>
            <a:off x="6587827" y="1559018"/>
            <a:ext cx="3086100" cy="7168964"/>
            <a:chOff x="0" y="0"/>
            <a:chExt cx="812800" cy="1888122"/>
          </a:xfrm>
        </p:grpSpPr>
        <p:sp>
          <p:nvSpPr>
            <p:cNvPr id="11" name="Freeform 11"/>
            <p:cNvSpPr/>
            <p:nvPr/>
          </p:nvSpPr>
          <p:spPr>
            <a:xfrm>
              <a:off x="0" y="0"/>
              <a:ext cx="812800" cy="1888122"/>
            </a:xfrm>
            <a:custGeom>
              <a:avLst/>
              <a:gdLst/>
              <a:ahLst/>
              <a:cxnLst/>
              <a:rect l="l" t="t" r="r" b="b"/>
              <a:pathLst>
                <a:path w="812800" h="1888122">
                  <a:moveTo>
                    <a:pt x="0" y="0"/>
                  </a:moveTo>
                  <a:lnTo>
                    <a:pt x="812800" y="0"/>
                  </a:lnTo>
                  <a:lnTo>
                    <a:pt x="812800" y="1888122"/>
                  </a:lnTo>
                  <a:lnTo>
                    <a:pt x="0" y="1888122"/>
                  </a:lnTo>
                  <a:close/>
                </a:path>
              </a:pathLst>
            </a:custGeom>
            <a:solidFill>
              <a:srgbClr val="FFFFFF"/>
            </a:solidFill>
          </p:spPr>
        </p:sp>
        <p:sp>
          <p:nvSpPr>
            <p:cNvPr id="12" name="TextBox 12"/>
            <p:cNvSpPr txBox="1"/>
            <p:nvPr/>
          </p:nvSpPr>
          <p:spPr>
            <a:xfrm>
              <a:off x="0" y="-66675"/>
              <a:ext cx="812800" cy="1954797"/>
            </a:xfrm>
            <a:prstGeom prst="rect">
              <a:avLst/>
            </a:prstGeom>
          </p:spPr>
          <p:txBody>
            <a:bodyPr lIns="50800" tIns="50800" rIns="50800" bIns="50800" rtlCol="0" anchor="ctr"/>
            <a:lstStyle/>
            <a:p>
              <a:pPr algn="ctr">
                <a:lnSpc>
                  <a:spcPts val="2659"/>
                </a:lnSpc>
              </a:pPr>
              <a:endParaRPr dirty="0"/>
            </a:p>
          </p:txBody>
        </p:sp>
      </p:grpSp>
      <p:sp>
        <p:nvSpPr>
          <p:cNvPr id="13" name="Freeform 13"/>
          <p:cNvSpPr/>
          <p:nvPr/>
        </p:nvSpPr>
        <p:spPr>
          <a:xfrm>
            <a:off x="17262188" y="104666"/>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AutoShape 14"/>
          <p:cNvSpPr/>
          <p:nvPr/>
        </p:nvSpPr>
        <p:spPr>
          <a:xfrm flipH="1" flipV="1">
            <a:off x="1615160" y="1586996"/>
            <a:ext cx="0" cy="6902582"/>
          </a:xfrm>
          <a:prstGeom prst="line">
            <a:avLst/>
          </a:prstGeom>
          <a:ln w="28575" cap="flat">
            <a:solidFill>
              <a:srgbClr val="000000"/>
            </a:solidFill>
            <a:prstDash val="solid"/>
            <a:headEnd type="none" w="sm" len="sm"/>
            <a:tailEnd type="none" w="sm" len="sm"/>
          </a:ln>
        </p:spPr>
      </p:sp>
      <p:sp>
        <p:nvSpPr>
          <p:cNvPr id="16" name="TextBox 16"/>
          <p:cNvSpPr txBox="1"/>
          <p:nvPr/>
        </p:nvSpPr>
        <p:spPr>
          <a:xfrm>
            <a:off x="2054452" y="947982"/>
            <a:ext cx="6685253" cy="759695"/>
          </a:xfrm>
          <a:prstGeom prst="rect">
            <a:avLst/>
          </a:prstGeom>
        </p:spPr>
        <p:txBody>
          <a:bodyPr wrap="square" lIns="0" tIns="0" rIns="0" bIns="0" rtlCol="0" anchor="t">
            <a:spAutoFit/>
          </a:bodyPr>
          <a:lstStyle/>
          <a:p>
            <a:pPr algn="l">
              <a:lnSpc>
                <a:spcPts val="5540"/>
              </a:lnSpc>
            </a:pPr>
            <a:r>
              <a:rPr lang="en-US" sz="6896" b="1" dirty="0">
                <a:solidFill>
                  <a:srgbClr val="000000"/>
                </a:solidFill>
                <a:latin typeface="Codec Pro Bold"/>
                <a:sym typeface="Codec Pro Bold"/>
              </a:rPr>
              <a:t>Apropos de Moi</a:t>
            </a:r>
          </a:p>
        </p:txBody>
      </p:sp>
      <p:sp>
        <p:nvSpPr>
          <p:cNvPr id="17" name="TextBox 17"/>
          <p:cNvSpPr txBox="1"/>
          <p:nvPr/>
        </p:nvSpPr>
        <p:spPr>
          <a:xfrm>
            <a:off x="1816445" y="1930244"/>
            <a:ext cx="8118476" cy="6401753"/>
          </a:xfrm>
          <a:prstGeom prst="rect">
            <a:avLst/>
          </a:prstGeom>
        </p:spPr>
        <p:txBody>
          <a:bodyPr wrap="square" lIns="0" tIns="0" rIns="0" bIns="0" rtlCol="0" anchor="t">
            <a:spAutoFit/>
          </a:bodyPr>
          <a:lstStyle/>
          <a:p>
            <a:r>
              <a:rPr lang="en-US" sz="3200" dirty="0">
                <a:solidFill>
                  <a:srgbClr val="000000"/>
                </a:solidFill>
                <a:latin typeface="Codec Pro"/>
                <a:sym typeface="Codec Pro Bold"/>
              </a:rPr>
              <a:t>Je suis Ibrahima Sory Traoré, étudiant à l’Institut Supérieur de Technologie de Mamou, affilié à Simplon Guinée. Passionné par le développement de solutions informatiques, je m’intéresse particulièrement à l’optimisation de la gestion des entreprises. Ce projet de Système de Gestion des Ressources Humaines (SGRH) illustre mon engagement à automatiser et sécuriser les processus RH, en proposant aux PME une application web simple, intuitive et performante.</a:t>
            </a:r>
          </a:p>
        </p:txBody>
      </p:sp>
      <p:sp>
        <p:nvSpPr>
          <p:cNvPr id="19" name="AutoShape 5">
            <a:extLst>
              <a:ext uri="{FF2B5EF4-FFF2-40B4-BE49-F238E27FC236}">
                <a16:creationId xmlns:a16="http://schemas.microsoft.com/office/drawing/2014/main" id="{D92871B3-A803-512A-82ED-F3324293F575}"/>
              </a:ext>
            </a:extLst>
          </p:cNvPr>
          <p:cNvSpPr/>
          <p:nvPr/>
        </p:nvSpPr>
        <p:spPr>
          <a:xfrm flipH="1">
            <a:off x="10102551" y="9989216"/>
            <a:ext cx="5854765" cy="0"/>
          </a:xfrm>
          <a:prstGeom prst="line">
            <a:avLst/>
          </a:prstGeom>
          <a:ln w="28575" cap="flat">
            <a:solidFill>
              <a:srgbClr val="000000"/>
            </a:solidFill>
            <a:prstDash val="solid"/>
            <a:headEnd type="none" w="sm" len="sm"/>
            <a:tailEnd type="none" w="sm" len="sm"/>
          </a:ln>
        </p:spPr>
      </p:sp>
      <p:sp>
        <p:nvSpPr>
          <p:cNvPr id="20" name="TextBox 10">
            <a:extLst>
              <a:ext uri="{FF2B5EF4-FFF2-40B4-BE49-F238E27FC236}">
                <a16:creationId xmlns:a16="http://schemas.microsoft.com/office/drawing/2014/main" id="{567577C0-53E4-2F70-21D5-F0A33AEBF4B9}"/>
              </a:ext>
            </a:extLst>
          </p:cNvPr>
          <p:cNvSpPr txBox="1"/>
          <p:nvPr/>
        </p:nvSpPr>
        <p:spPr>
          <a:xfrm>
            <a:off x="16066591" y="9615018"/>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01</a:t>
            </a:r>
          </a:p>
        </p:txBody>
      </p:sp>
      <p:pic>
        <p:nvPicPr>
          <p:cNvPr id="18" name="Image 17">
            <a:extLst>
              <a:ext uri="{FF2B5EF4-FFF2-40B4-BE49-F238E27FC236}">
                <a16:creationId xmlns:a16="http://schemas.microsoft.com/office/drawing/2014/main" id="{9DA62E4C-E9C0-12E6-F306-512421E65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4921" y="686835"/>
            <a:ext cx="7422024" cy="88451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D9EAAEE-A424-C557-52C5-FD9E084E8C35}"/>
              </a:ext>
            </a:extLst>
          </p:cNvPr>
          <p:cNvSpPr txBox="1"/>
          <p:nvPr/>
        </p:nvSpPr>
        <p:spPr>
          <a:xfrm>
            <a:off x="3352800" y="1028700"/>
            <a:ext cx="10929912" cy="961802"/>
          </a:xfrm>
          <a:prstGeom prst="rect">
            <a:avLst/>
          </a:prstGeom>
        </p:spPr>
        <p:txBody>
          <a:bodyPr wrap="square" lIns="0" tIns="0" rIns="0" bIns="0" rtlCol="0" anchor="t">
            <a:spAutoFit/>
          </a:bodyPr>
          <a:lstStyle/>
          <a:p>
            <a:pPr>
              <a:lnSpc>
                <a:spcPts val="7517"/>
              </a:lnSpc>
            </a:pPr>
            <a:r>
              <a:rPr lang="fr-GN" sz="6600" b="1" dirty="0">
                <a:solidFill>
                  <a:srgbClr val="000000"/>
                </a:solidFill>
                <a:latin typeface="Codec Pro Bold"/>
              </a:rPr>
              <a:t>Fonctionnalités principales</a:t>
            </a:r>
            <a:endParaRPr lang="en-US" sz="6600" b="1" dirty="0">
              <a:solidFill>
                <a:srgbClr val="000000"/>
              </a:solidFill>
              <a:latin typeface="Codec Pro Bold"/>
              <a:sym typeface="Codec Pro Bold"/>
            </a:endParaRPr>
          </a:p>
        </p:txBody>
      </p:sp>
      <p:sp>
        <p:nvSpPr>
          <p:cNvPr id="3" name="Freeform 3">
            <a:extLst>
              <a:ext uri="{FF2B5EF4-FFF2-40B4-BE49-F238E27FC236}">
                <a16:creationId xmlns:a16="http://schemas.microsoft.com/office/drawing/2014/main" id="{FD1EC8EC-7071-F76A-36A4-389AEEF00ABB}"/>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a:extLst>
              <a:ext uri="{FF2B5EF4-FFF2-40B4-BE49-F238E27FC236}">
                <a16:creationId xmlns:a16="http://schemas.microsoft.com/office/drawing/2014/main" id="{2A588E64-DF71-0B73-426E-B32C7DDF305C}"/>
              </a:ext>
            </a:extLst>
          </p:cNvPr>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5" name="TextBox 5">
            <a:extLst>
              <a:ext uri="{FF2B5EF4-FFF2-40B4-BE49-F238E27FC236}">
                <a16:creationId xmlns:a16="http://schemas.microsoft.com/office/drawing/2014/main" id="{38265DCF-B2A9-A8F0-C3B2-05B98BBC1C85}"/>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10</a:t>
            </a:r>
          </a:p>
        </p:txBody>
      </p:sp>
      <p:sp>
        <p:nvSpPr>
          <p:cNvPr id="7" name="TextBox 7">
            <a:extLst>
              <a:ext uri="{FF2B5EF4-FFF2-40B4-BE49-F238E27FC236}">
                <a16:creationId xmlns:a16="http://schemas.microsoft.com/office/drawing/2014/main" id="{7CA22983-67AD-C814-5195-43F6D607B503}"/>
              </a:ext>
            </a:extLst>
          </p:cNvPr>
          <p:cNvSpPr txBox="1"/>
          <p:nvPr/>
        </p:nvSpPr>
        <p:spPr>
          <a:xfrm>
            <a:off x="2705100" y="2989064"/>
            <a:ext cx="14554200" cy="4308872"/>
          </a:xfrm>
          <a:prstGeom prst="rect">
            <a:avLst/>
          </a:prstGeom>
        </p:spPr>
        <p:txBody>
          <a:bodyPr wrap="square" lIns="0" tIns="0" rIns="0" bIns="0" rtlCol="0" anchor="t">
            <a:spAutoFit/>
          </a:bodyPr>
          <a:lstStyle/>
          <a:p>
            <a:pPr marL="514350" indent="-514350">
              <a:buFont typeface="Wingdings" panose="05000000000000000000" pitchFamily="2" charset="2"/>
              <a:buChar char="q"/>
            </a:pPr>
            <a:r>
              <a:rPr lang="fr-FR" sz="4000" dirty="0">
                <a:solidFill>
                  <a:srgbClr val="000000"/>
                </a:solidFill>
                <a:latin typeface="Codec Pro"/>
                <a:ea typeface="Codec Pro"/>
                <a:cs typeface="Codec Pro"/>
                <a:sym typeface="Codec Pro"/>
              </a:rPr>
              <a:t>Gestion des départements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Ajout </a:t>
            </a:r>
            <a:r>
              <a:rPr lang="fr-FR" sz="4000" dirty="0">
                <a:solidFill>
                  <a:srgbClr val="000000"/>
                </a:solidFill>
                <a:latin typeface="Codec Pro"/>
              </a:rPr>
              <a:t>,</a:t>
            </a:r>
            <a:r>
              <a:rPr lang="fr-GN" sz="4000" dirty="0">
                <a:solidFill>
                  <a:srgbClr val="000000"/>
                </a:solidFill>
                <a:latin typeface="Codec Pro"/>
              </a:rPr>
              <a:t> modification</a:t>
            </a:r>
            <a:r>
              <a:rPr lang="fr-FR" sz="4000" dirty="0">
                <a:solidFill>
                  <a:srgbClr val="000000"/>
                </a:solidFill>
                <a:latin typeface="Codec Pro"/>
              </a:rPr>
              <a:t> et suppression </a:t>
            </a:r>
            <a:endParaRPr lang="fr-FR" sz="4000" dirty="0">
              <a:solidFill>
                <a:srgbClr val="000000"/>
              </a:solidFill>
              <a:latin typeface="Codec Pro"/>
              <a:ea typeface="Codec Pro"/>
              <a:cs typeface="Codec Pro"/>
              <a:sym typeface="Codec Pro"/>
            </a:endParaRPr>
          </a:p>
          <a:p>
            <a:pPr marL="514350" indent="-514350">
              <a:buFont typeface="Wingdings" panose="05000000000000000000" pitchFamily="2" charset="2"/>
              <a:buChar char="q"/>
            </a:pPr>
            <a:r>
              <a:rPr lang="fr-FR" sz="4000" dirty="0">
                <a:solidFill>
                  <a:srgbClr val="000000"/>
                </a:solidFill>
                <a:latin typeface="Codec Pro"/>
                <a:ea typeface="Codec Pro"/>
                <a:cs typeface="Codec Pro"/>
                <a:sym typeface="Codec Pro"/>
              </a:rPr>
              <a:t>Évaluation des performances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Objectifs, suivi, évaluation annuelle</a:t>
            </a:r>
            <a:endParaRPr lang="fr-FR" sz="4000" dirty="0">
              <a:solidFill>
                <a:srgbClr val="000000"/>
              </a:solidFill>
              <a:latin typeface="Codec Pro"/>
              <a:ea typeface="Codec Pro"/>
              <a:cs typeface="Codec Pro"/>
              <a:sym typeface="Codec Pro"/>
            </a:endParaRPr>
          </a:p>
          <a:p>
            <a:pPr marL="457200" indent="-457200">
              <a:buFont typeface="Wingdings" panose="05000000000000000000" pitchFamily="2" charset="2"/>
              <a:buChar char="q"/>
            </a:pPr>
            <a:r>
              <a:rPr lang="fr-FR" sz="4000" dirty="0">
                <a:solidFill>
                  <a:srgbClr val="000000"/>
                </a:solidFill>
                <a:latin typeface="Codec Pro"/>
                <a:ea typeface="Codec Pro"/>
                <a:cs typeface="Codec Pro"/>
                <a:sym typeface="Codec Pro"/>
              </a:rPr>
              <a:t> Rapports et statistiques</a:t>
            </a:r>
          </a:p>
          <a:p>
            <a:r>
              <a:rPr lang="fr-FR" sz="4000" dirty="0">
                <a:solidFill>
                  <a:srgbClr val="000000"/>
                </a:solidFill>
                <a:latin typeface="Codec Pro"/>
                <a:ea typeface="Codec Pro"/>
                <a:cs typeface="Codec Pro"/>
                <a:sym typeface="Codec Pro"/>
              </a:rPr>
              <a:t>	</a:t>
            </a:r>
            <a:r>
              <a:rPr lang="fr-GN" sz="4000" dirty="0">
                <a:solidFill>
                  <a:srgbClr val="000000"/>
                </a:solidFill>
                <a:latin typeface="Codec Pro"/>
              </a:rPr>
              <a:t>Taux d’absentéisme, turnover, historique des salaires</a:t>
            </a:r>
          </a:p>
          <a:p>
            <a:endParaRPr lang="en-US" sz="4000" dirty="0">
              <a:solidFill>
                <a:srgbClr val="000000"/>
              </a:solidFill>
              <a:latin typeface="Codec Pro"/>
              <a:ea typeface="Codec Pro"/>
              <a:cs typeface="Codec Pro"/>
              <a:sym typeface="Codec Pro"/>
            </a:endParaRPr>
          </a:p>
        </p:txBody>
      </p:sp>
    </p:spTree>
    <p:extLst>
      <p:ext uri="{BB962C8B-B14F-4D97-AF65-F5344CB8AC3E}">
        <p14:creationId xmlns:p14="http://schemas.microsoft.com/office/powerpoint/2010/main" val="21330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41384FD2-6CEC-43CD-F31F-DC311AD75A90}"/>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5">
            <a:extLst>
              <a:ext uri="{FF2B5EF4-FFF2-40B4-BE49-F238E27FC236}">
                <a16:creationId xmlns:a16="http://schemas.microsoft.com/office/drawing/2014/main" id="{4874A512-493B-F4BC-9B4E-5BBE2266731B}"/>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12" name="TextBox 9">
            <a:extLst>
              <a:ext uri="{FF2B5EF4-FFF2-40B4-BE49-F238E27FC236}">
                <a16:creationId xmlns:a16="http://schemas.microsoft.com/office/drawing/2014/main" id="{59AAB55A-06B3-3A98-F1BA-9533A338CE15}"/>
              </a:ext>
            </a:extLst>
          </p:cNvPr>
          <p:cNvSpPr txBox="1"/>
          <p:nvPr/>
        </p:nvSpPr>
        <p:spPr>
          <a:xfrm>
            <a:off x="4390433" y="843218"/>
            <a:ext cx="85344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Technologie Utiliser</a:t>
            </a:r>
            <a:endParaRPr lang="en-US" sz="6600" b="1" dirty="0">
              <a:solidFill>
                <a:srgbClr val="000000"/>
              </a:solidFill>
              <a:latin typeface="Codec Pro Bold"/>
              <a:sym typeface="Codec Pro Bold"/>
            </a:endParaRPr>
          </a:p>
        </p:txBody>
      </p:sp>
      <p:sp>
        <p:nvSpPr>
          <p:cNvPr id="13" name="TextBox 10">
            <a:extLst>
              <a:ext uri="{FF2B5EF4-FFF2-40B4-BE49-F238E27FC236}">
                <a16:creationId xmlns:a16="http://schemas.microsoft.com/office/drawing/2014/main" id="{07A92280-41CC-C636-9C5E-22CCE160FE1B}"/>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11</a:t>
            </a:r>
          </a:p>
        </p:txBody>
      </p:sp>
      <p:grpSp>
        <p:nvGrpSpPr>
          <p:cNvPr id="4" name="Group 2">
            <a:extLst>
              <a:ext uri="{FF2B5EF4-FFF2-40B4-BE49-F238E27FC236}">
                <a16:creationId xmlns:a16="http://schemas.microsoft.com/office/drawing/2014/main" id="{E5D5DD2E-CB06-8B3B-D713-2BBDD65B1F0F}"/>
              </a:ext>
            </a:extLst>
          </p:cNvPr>
          <p:cNvGrpSpPr/>
          <p:nvPr/>
        </p:nvGrpSpPr>
        <p:grpSpPr>
          <a:xfrm>
            <a:off x="1030013" y="2705104"/>
            <a:ext cx="4913365" cy="6172196"/>
            <a:chOff x="0" y="0"/>
            <a:chExt cx="4274726" cy="1344349"/>
          </a:xfrm>
        </p:grpSpPr>
        <p:sp>
          <p:nvSpPr>
            <p:cNvPr id="5" name="Freeform 3">
              <a:extLst>
                <a:ext uri="{FF2B5EF4-FFF2-40B4-BE49-F238E27FC236}">
                  <a16:creationId xmlns:a16="http://schemas.microsoft.com/office/drawing/2014/main" id="{1E65208C-CC1D-964A-E256-3EC4A833A281}"/>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6" name="TextBox 4">
              <a:extLst>
                <a:ext uri="{FF2B5EF4-FFF2-40B4-BE49-F238E27FC236}">
                  <a16:creationId xmlns:a16="http://schemas.microsoft.com/office/drawing/2014/main" id="{1EE8895D-F4E4-B81D-4710-DDBF9E9BF33C}"/>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48" name="TextBox 9">
            <a:extLst>
              <a:ext uri="{FF2B5EF4-FFF2-40B4-BE49-F238E27FC236}">
                <a16:creationId xmlns:a16="http://schemas.microsoft.com/office/drawing/2014/main" id="{3E675FCD-90E6-860E-2990-0CE045B11DDE}"/>
              </a:ext>
            </a:extLst>
          </p:cNvPr>
          <p:cNvSpPr txBox="1"/>
          <p:nvPr/>
        </p:nvSpPr>
        <p:spPr>
          <a:xfrm>
            <a:off x="2001017" y="2705104"/>
            <a:ext cx="3886200" cy="875240"/>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Frontend</a:t>
            </a:r>
          </a:p>
        </p:txBody>
      </p:sp>
      <p:sp>
        <p:nvSpPr>
          <p:cNvPr id="49" name="TextBox 9">
            <a:extLst>
              <a:ext uri="{FF2B5EF4-FFF2-40B4-BE49-F238E27FC236}">
                <a16:creationId xmlns:a16="http://schemas.microsoft.com/office/drawing/2014/main" id="{10B7367C-DF35-5DCF-B7E2-E2FE48BBF678}"/>
              </a:ext>
            </a:extLst>
          </p:cNvPr>
          <p:cNvSpPr txBox="1"/>
          <p:nvPr/>
        </p:nvSpPr>
        <p:spPr>
          <a:xfrm>
            <a:off x="1702472" y="3818598"/>
            <a:ext cx="3886200" cy="2778774"/>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React</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Tailwind CSS</a:t>
            </a:r>
          </a:p>
          <a:p>
            <a:pPr marL="685800" indent="-685800">
              <a:lnSpc>
                <a:spcPts val="7517"/>
              </a:lnSpc>
              <a:buFont typeface="Wingdings" panose="05000000000000000000" pitchFamily="2" charset="2"/>
              <a:buChar char="§"/>
            </a:pPr>
            <a:r>
              <a:rPr lang="en-US" sz="4000" dirty="0">
                <a:solidFill>
                  <a:srgbClr val="000000"/>
                </a:solidFill>
                <a:latin typeface="Codec Pro Bold"/>
                <a:sym typeface="Codec Pro Bold"/>
              </a:rPr>
              <a:t>Chart.js</a:t>
            </a:r>
          </a:p>
        </p:txBody>
      </p:sp>
      <p:grpSp>
        <p:nvGrpSpPr>
          <p:cNvPr id="50" name="Group 2">
            <a:extLst>
              <a:ext uri="{FF2B5EF4-FFF2-40B4-BE49-F238E27FC236}">
                <a16:creationId xmlns:a16="http://schemas.microsoft.com/office/drawing/2014/main" id="{F42C97A4-369D-C5FF-7BB4-F0F7687CE765}"/>
              </a:ext>
            </a:extLst>
          </p:cNvPr>
          <p:cNvGrpSpPr/>
          <p:nvPr/>
        </p:nvGrpSpPr>
        <p:grpSpPr>
          <a:xfrm>
            <a:off x="6615837" y="2734060"/>
            <a:ext cx="4913365" cy="6172196"/>
            <a:chOff x="0" y="0"/>
            <a:chExt cx="4274726" cy="1344349"/>
          </a:xfrm>
        </p:grpSpPr>
        <p:sp>
          <p:nvSpPr>
            <p:cNvPr id="51" name="Freeform 3">
              <a:extLst>
                <a:ext uri="{FF2B5EF4-FFF2-40B4-BE49-F238E27FC236}">
                  <a16:creationId xmlns:a16="http://schemas.microsoft.com/office/drawing/2014/main" id="{A0A1E83B-9015-E034-4AEB-787D3274B253}"/>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52" name="TextBox 4">
              <a:extLst>
                <a:ext uri="{FF2B5EF4-FFF2-40B4-BE49-F238E27FC236}">
                  <a16:creationId xmlns:a16="http://schemas.microsoft.com/office/drawing/2014/main" id="{681950EE-F9E8-9F05-2395-7BBDF8B4FF09}"/>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53" name="TextBox 9">
            <a:extLst>
              <a:ext uri="{FF2B5EF4-FFF2-40B4-BE49-F238E27FC236}">
                <a16:creationId xmlns:a16="http://schemas.microsoft.com/office/drawing/2014/main" id="{C607BB9F-E438-2388-F43B-C0E8189E59B2}"/>
              </a:ext>
            </a:extLst>
          </p:cNvPr>
          <p:cNvSpPr txBox="1"/>
          <p:nvPr/>
        </p:nvSpPr>
        <p:spPr>
          <a:xfrm>
            <a:off x="7487419" y="2705104"/>
            <a:ext cx="3886200" cy="875240"/>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Backend</a:t>
            </a:r>
          </a:p>
        </p:txBody>
      </p:sp>
      <p:sp>
        <p:nvSpPr>
          <p:cNvPr id="54" name="TextBox 9">
            <a:extLst>
              <a:ext uri="{FF2B5EF4-FFF2-40B4-BE49-F238E27FC236}">
                <a16:creationId xmlns:a16="http://schemas.microsoft.com/office/drawing/2014/main" id="{0F8E7F1B-FB54-1550-60D9-702CB8283F23}"/>
              </a:ext>
            </a:extLst>
          </p:cNvPr>
          <p:cNvSpPr txBox="1"/>
          <p:nvPr/>
        </p:nvSpPr>
        <p:spPr>
          <a:xfrm>
            <a:off x="7030873" y="3907545"/>
            <a:ext cx="4170527" cy="3753913"/>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Node.js</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Express</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Nod emailer</a:t>
            </a:r>
          </a:p>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jwt</a:t>
            </a:r>
          </a:p>
        </p:txBody>
      </p:sp>
      <p:grpSp>
        <p:nvGrpSpPr>
          <p:cNvPr id="55" name="Group 2">
            <a:extLst>
              <a:ext uri="{FF2B5EF4-FFF2-40B4-BE49-F238E27FC236}">
                <a16:creationId xmlns:a16="http://schemas.microsoft.com/office/drawing/2014/main" id="{2622541D-438E-1CA6-ED8A-0F3C6E434FB9}"/>
              </a:ext>
            </a:extLst>
          </p:cNvPr>
          <p:cNvGrpSpPr/>
          <p:nvPr/>
        </p:nvGrpSpPr>
        <p:grpSpPr>
          <a:xfrm>
            <a:off x="12219447" y="2705104"/>
            <a:ext cx="5327889" cy="6172196"/>
            <a:chOff x="0" y="0"/>
            <a:chExt cx="4274726" cy="1344349"/>
          </a:xfrm>
        </p:grpSpPr>
        <p:sp>
          <p:nvSpPr>
            <p:cNvPr id="56" name="Freeform 3">
              <a:extLst>
                <a:ext uri="{FF2B5EF4-FFF2-40B4-BE49-F238E27FC236}">
                  <a16:creationId xmlns:a16="http://schemas.microsoft.com/office/drawing/2014/main" id="{B2F1C7B7-D6C7-628A-8A8D-DF9B826865EF}"/>
                </a:ext>
              </a:extLst>
            </p:cNvPr>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57" name="TextBox 4">
              <a:extLst>
                <a:ext uri="{FF2B5EF4-FFF2-40B4-BE49-F238E27FC236}">
                  <a16:creationId xmlns:a16="http://schemas.microsoft.com/office/drawing/2014/main" id="{15C4C4BA-AD94-985C-2AD2-72C171BBD597}"/>
                </a:ext>
              </a:extLst>
            </p:cNvPr>
            <p:cNvSpPr txBox="1"/>
            <p:nvPr/>
          </p:nvSpPr>
          <p:spPr>
            <a:xfrm>
              <a:off x="0" y="-38100"/>
              <a:ext cx="4274726" cy="1382449"/>
            </a:xfrm>
            <a:prstGeom prst="rect">
              <a:avLst/>
            </a:prstGeom>
          </p:spPr>
          <p:txBody>
            <a:bodyPr lIns="50800" tIns="50800" rIns="50800" bIns="50800" rtlCol="0" anchor="ctr"/>
            <a:lstStyle/>
            <a:p>
              <a:pPr algn="ctr">
                <a:lnSpc>
                  <a:spcPts val="2659"/>
                </a:lnSpc>
              </a:pPr>
              <a:endParaRPr dirty="0"/>
            </a:p>
          </p:txBody>
        </p:sp>
      </p:grpSp>
      <p:sp>
        <p:nvSpPr>
          <p:cNvPr id="58" name="TextBox 9">
            <a:extLst>
              <a:ext uri="{FF2B5EF4-FFF2-40B4-BE49-F238E27FC236}">
                <a16:creationId xmlns:a16="http://schemas.microsoft.com/office/drawing/2014/main" id="{58970D80-FDB2-09F6-9F44-9B9AEEE81DB3}"/>
              </a:ext>
            </a:extLst>
          </p:cNvPr>
          <p:cNvSpPr txBox="1"/>
          <p:nvPr/>
        </p:nvSpPr>
        <p:spPr>
          <a:xfrm>
            <a:off x="12476236" y="2734060"/>
            <a:ext cx="4814307" cy="868507"/>
          </a:xfrm>
          <a:prstGeom prst="rect">
            <a:avLst/>
          </a:prstGeom>
        </p:spPr>
        <p:txBody>
          <a:bodyPr wrap="square" lIns="0" tIns="0" rIns="0" bIns="0" rtlCol="0" anchor="t">
            <a:spAutoFit/>
          </a:bodyPr>
          <a:lstStyle/>
          <a:p>
            <a:pPr>
              <a:lnSpc>
                <a:spcPts val="7517"/>
              </a:lnSpc>
            </a:pPr>
            <a:r>
              <a:rPr lang="en-US" sz="4600" b="1" dirty="0">
                <a:solidFill>
                  <a:srgbClr val="000000"/>
                </a:solidFill>
                <a:latin typeface="Codec Pro Bold"/>
                <a:sym typeface="Codec Pro Bold"/>
              </a:rPr>
              <a:t>Base de données</a:t>
            </a:r>
          </a:p>
        </p:txBody>
      </p:sp>
      <p:sp>
        <p:nvSpPr>
          <p:cNvPr id="59" name="TextBox 9">
            <a:extLst>
              <a:ext uri="{FF2B5EF4-FFF2-40B4-BE49-F238E27FC236}">
                <a16:creationId xmlns:a16="http://schemas.microsoft.com/office/drawing/2014/main" id="{AECF2EC9-D09C-A1F7-86FF-8021A4C5DD48}"/>
              </a:ext>
            </a:extLst>
          </p:cNvPr>
          <p:cNvSpPr txBox="1"/>
          <p:nvPr/>
        </p:nvSpPr>
        <p:spPr>
          <a:xfrm>
            <a:off x="12695691" y="4864188"/>
            <a:ext cx="4375399" cy="868507"/>
          </a:xfrm>
          <a:prstGeom prst="rect">
            <a:avLst/>
          </a:prstGeom>
        </p:spPr>
        <p:txBody>
          <a:bodyPr wrap="square" lIns="0" tIns="0" rIns="0" bIns="0" rtlCol="0" anchor="t">
            <a:spAutoFit/>
          </a:bodyPr>
          <a:lstStyle/>
          <a:p>
            <a:pPr marL="685800" indent="-685800">
              <a:lnSpc>
                <a:spcPts val="7517"/>
              </a:lnSpc>
              <a:buFont typeface="Wingdings" panose="05000000000000000000" pitchFamily="2" charset="2"/>
              <a:buChar char="§"/>
            </a:pPr>
            <a:r>
              <a:rPr lang="en-US" sz="4400" dirty="0">
                <a:solidFill>
                  <a:srgbClr val="000000"/>
                </a:solidFill>
                <a:latin typeface="Codec Pro Bold"/>
                <a:sym typeface="Codec Pro Bold"/>
              </a:rPr>
              <a:t>MongoDB</a:t>
            </a:r>
          </a:p>
        </p:txBody>
      </p:sp>
    </p:spTree>
    <p:extLst>
      <p:ext uri="{BB962C8B-B14F-4D97-AF65-F5344CB8AC3E}">
        <p14:creationId xmlns:p14="http://schemas.microsoft.com/office/powerpoint/2010/main" val="179193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214E6B97-7E2B-1D81-AC97-5AA0AAEFB303}"/>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4EB6C0D5-579E-BA54-4CDB-C690FC730C5F}"/>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D63ED7A1-0BAF-7533-42B4-F337CC3FDB57}"/>
              </a:ext>
            </a:extLst>
          </p:cNvPr>
          <p:cNvSpPr txBox="1"/>
          <p:nvPr/>
        </p:nvSpPr>
        <p:spPr>
          <a:xfrm>
            <a:off x="3886200" y="707321"/>
            <a:ext cx="67818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Les outils utiliser</a:t>
            </a:r>
            <a:endParaRPr lang="en-US" sz="66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4CDF860E-04D7-3125-6981-19FD0D0DB1A5}"/>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12</a:t>
            </a:r>
          </a:p>
        </p:txBody>
      </p:sp>
      <p:pic>
        <p:nvPicPr>
          <p:cNvPr id="23" name="Image 22">
            <a:extLst>
              <a:ext uri="{FF2B5EF4-FFF2-40B4-BE49-F238E27FC236}">
                <a16:creationId xmlns:a16="http://schemas.microsoft.com/office/drawing/2014/main" id="{5F2B48C1-5360-B704-C633-5716EC70B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1" y="1922202"/>
            <a:ext cx="3047999" cy="3048000"/>
          </a:xfrm>
          <a:prstGeom prst="rect">
            <a:avLst/>
          </a:prstGeom>
        </p:spPr>
      </p:pic>
      <p:pic>
        <p:nvPicPr>
          <p:cNvPr id="24" name="Image 23">
            <a:extLst>
              <a:ext uri="{FF2B5EF4-FFF2-40B4-BE49-F238E27FC236}">
                <a16:creationId xmlns:a16="http://schemas.microsoft.com/office/drawing/2014/main" id="{D6059802-F863-621B-8862-3E6AA867E2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5464" y="1669123"/>
            <a:ext cx="3246109" cy="3246109"/>
          </a:xfrm>
          <a:prstGeom prst="rect">
            <a:avLst/>
          </a:prstGeom>
        </p:spPr>
      </p:pic>
      <p:sp>
        <p:nvSpPr>
          <p:cNvPr id="25" name="TextBox 9">
            <a:extLst>
              <a:ext uri="{FF2B5EF4-FFF2-40B4-BE49-F238E27FC236}">
                <a16:creationId xmlns:a16="http://schemas.microsoft.com/office/drawing/2014/main" id="{4A4F7417-2162-D636-A7B1-AEEF783A0CBF}"/>
              </a:ext>
            </a:extLst>
          </p:cNvPr>
          <p:cNvSpPr txBox="1"/>
          <p:nvPr/>
        </p:nvSpPr>
        <p:spPr>
          <a:xfrm>
            <a:off x="13527097" y="4474278"/>
            <a:ext cx="3246109" cy="881908"/>
          </a:xfrm>
          <a:prstGeom prst="rect">
            <a:avLst/>
          </a:prstGeom>
        </p:spPr>
        <p:txBody>
          <a:bodyPr wrap="square" lIns="0" tIns="0" rIns="0" bIns="0" rtlCol="0" anchor="t">
            <a:spAutoFit/>
          </a:bodyPr>
          <a:lstStyle/>
          <a:p>
            <a:pPr>
              <a:lnSpc>
                <a:spcPts val="7517"/>
              </a:lnSpc>
            </a:pPr>
            <a:r>
              <a:rPr lang="en-US" sz="4800" b="1" dirty="0">
                <a:solidFill>
                  <a:srgbClr val="000000"/>
                </a:solidFill>
                <a:latin typeface="Codec Pro Bold"/>
                <a:sym typeface="Codec Pro Bold"/>
              </a:rPr>
              <a:t>GitHub</a:t>
            </a:r>
          </a:p>
        </p:txBody>
      </p:sp>
      <p:sp>
        <p:nvSpPr>
          <p:cNvPr id="27" name="TextBox 9">
            <a:extLst>
              <a:ext uri="{FF2B5EF4-FFF2-40B4-BE49-F238E27FC236}">
                <a16:creationId xmlns:a16="http://schemas.microsoft.com/office/drawing/2014/main" id="{B5B690CD-06A9-CED6-DEF9-38227D2C5191}"/>
              </a:ext>
            </a:extLst>
          </p:cNvPr>
          <p:cNvSpPr txBox="1"/>
          <p:nvPr/>
        </p:nvSpPr>
        <p:spPr>
          <a:xfrm>
            <a:off x="1258836" y="4591030"/>
            <a:ext cx="3541764" cy="881908"/>
          </a:xfrm>
          <a:prstGeom prst="rect">
            <a:avLst/>
          </a:prstGeom>
        </p:spPr>
        <p:txBody>
          <a:bodyPr wrap="square" lIns="0" tIns="0" rIns="0" bIns="0" rtlCol="0" anchor="t">
            <a:spAutoFit/>
          </a:bodyPr>
          <a:lstStyle/>
          <a:p>
            <a:pPr>
              <a:lnSpc>
                <a:spcPts val="7517"/>
              </a:lnSpc>
            </a:pPr>
            <a:r>
              <a:rPr lang="en-US" sz="4800" b="1" dirty="0">
                <a:solidFill>
                  <a:srgbClr val="000000"/>
                </a:solidFill>
                <a:latin typeface="Codec Pro Bold"/>
                <a:sym typeface="Codec Pro Bold"/>
              </a:rPr>
              <a:t>Vs code</a:t>
            </a:r>
          </a:p>
        </p:txBody>
      </p:sp>
      <p:sp>
        <p:nvSpPr>
          <p:cNvPr id="28" name="TextBox 9">
            <a:extLst>
              <a:ext uri="{FF2B5EF4-FFF2-40B4-BE49-F238E27FC236}">
                <a16:creationId xmlns:a16="http://schemas.microsoft.com/office/drawing/2014/main" id="{3FA99D8C-B4AC-224F-E3D3-6E1CA623FAB7}"/>
              </a:ext>
            </a:extLst>
          </p:cNvPr>
          <p:cNvSpPr txBox="1"/>
          <p:nvPr/>
        </p:nvSpPr>
        <p:spPr>
          <a:xfrm>
            <a:off x="4953021" y="4475792"/>
            <a:ext cx="3834362" cy="881908"/>
          </a:xfrm>
          <a:prstGeom prst="rect">
            <a:avLst/>
          </a:prstGeom>
        </p:spPr>
        <p:txBody>
          <a:bodyPr wrap="square" lIns="0" tIns="0" rIns="0" bIns="0" rtlCol="0" anchor="t">
            <a:spAutoFit/>
          </a:bodyPr>
          <a:lstStyle/>
          <a:p>
            <a:pPr>
              <a:lnSpc>
                <a:spcPts val="7517"/>
              </a:lnSpc>
            </a:pPr>
            <a:r>
              <a:rPr lang="en-US" sz="4800" b="1" dirty="0">
                <a:solidFill>
                  <a:srgbClr val="000000"/>
                </a:solidFill>
                <a:latin typeface="Codec Pro Bold"/>
                <a:sym typeface="Codec Pro Bold"/>
              </a:rPr>
              <a:t>Postman</a:t>
            </a:r>
          </a:p>
        </p:txBody>
      </p:sp>
      <p:pic>
        <p:nvPicPr>
          <p:cNvPr id="3" name="Image 2">
            <a:extLst>
              <a:ext uri="{FF2B5EF4-FFF2-40B4-BE49-F238E27FC236}">
                <a16:creationId xmlns:a16="http://schemas.microsoft.com/office/drawing/2014/main" id="{14B2D5DD-D7FC-9A35-E934-3C8C7427E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1102" y="2247900"/>
            <a:ext cx="2538118" cy="2343130"/>
          </a:xfrm>
          <a:prstGeom prst="rect">
            <a:avLst/>
          </a:prstGeom>
        </p:spPr>
      </p:pic>
      <p:pic>
        <p:nvPicPr>
          <p:cNvPr id="9" name="Image 8">
            <a:extLst>
              <a:ext uri="{FF2B5EF4-FFF2-40B4-BE49-F238E27FC236}">
                <a16:creationId xmlns:a16="http://schemas.microsoft.com/office/drawing/2014/main" id="{0E322279-1184-22E7-9A9A-C602BF1D1E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001" y="2089761"/>
            <a:ext cx="3946999" cy="2563412"/>
          </a:xfrm>
          <a:prstGeom prst="rect">
            <a:avLst/>
          </a:prstGeom>
        </p:spPr>
      </p:pic>
      <p:sp>
        <p:nvSpPr>
          <p:cNvPr id="10" name="TextBox 9">
            <a:extLst>
              <a:ext uri="{FF2B5EF4-FFF2-40B4-BE49-F238E27FC236}">
                <a16:creationId xmlns:a16="http://schemas.microsoft.com/office/drawing/2014/main" id="{4D745373-C6D4-96B9-B1F8-3EBDBEF5F414}"/>
              </a:ext>
            </a:extLst>
          </p:cNvPr>
          <p:cNvSpPr txBox="1"/>
          <p:nvPr/>
        </p:nvSpPr>
        <p:spPr>
          <a:xfrm>
            <a:off x="8959611" y="4475792"/>
            <a:ext cx="3834362" cy="881908"/>
          </a:xfrm>
          <a:prstGeom prst="rect">
            <a:avLst/>
          </a:prstGeom>
        </p:spPr>
        <p:txBody>
          <a:bodyPr wrap="square" lIns="0" tIns="0" rIns="0" bIns="0" rtlCol="0" anchor="t">
            <a:spAutoFit/>
          </a:bodyPr>
          <a:lstStyle/>
          <a:p>
            <a:pPr>
              <a:lnSpc>
                <a:spcPts val="7517"/>
              </a:lnSpc>
            </a:pPr>
            <a:r>
              <a:rPr lang="en-US" sz="4800" b="1" dirty="0">
                <a:solidFill>
                  <a:srgbClr val="000000"/>
                </a:solidFill>
                <a:latin typeface="Codec Pro Bold"/>
                <a:sym typeface="Codec Pro Bold"/>
              </a:rPr>
              <a:t>Insomnia</a:t>
            </a:r>
          </a:p>
        </p:txBody>
      </p:sp>
      <p:pic>
        <p:nvPicPr>
          <p:cNvPr id="12" name="Image 11">
            <a:extLst>
              <a:ext uri="{FF2B5EF4-FFF2-40B4-BE49-F238E27FC236}">
                <a16:creationId xmlns:a16="http://schemas.microsoft.com/office/drawing/2014/main" id="{C24A5C11-34C4-B19A-7801-52AA11A360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4271" y="5917788"/>
            <a:ext cx="4602869" cy="3047997"/>
          </a:xfrm>
          <a:prstGeom prst="rect">
            <a:avLst/>
          </a:prstGeom>
        </p:spPr>
      </p:pic>
      <p:sp>
        <p:nvSpPr>
          <p:cNvPr id="13" name="TextBox 9">
            <a:extLst>
              <a:ext uri="{FF2B5EF4-FFF2-40B4-BE49-F238E27FC236}">
                <a16:creationId xmlns:a16="http://schemas.microsoft.com/office/drawing/2014/main" id="{05CBB52E-343C-6582-D151-528BA43FFCBA}"/>
              </a:ext>
            </a:extLst>
          </p:cNvPr>
          <p:cNvSpPr txBox="1"/>
          <p:nvPr/>
        </p:nvSpPr>
        <p:spPr>
          <a:xfrm>
            <a:off x="7637140" y="6922930"/>
            <a:ext cx="3834362" cy="881908"/>
          </a:xfrm>
          <a:prstGeom prst="rect">
            <a:avLst/>
          </a:prstGeom>
        </p:spPr>
        <p:txBody>
          <a:bodyPr wrap="square" lIns="0" tIns="0" rIns="0" bIns="0" rtlCol="0" anchor="t">
            <a:spAutoFit/>
          </a:bodyPr>
          <a:lstStyle/>
          <a:p>
            <a:pPr>
              <a:lnSpc>
                <a:spcPts val="7517"/>
              </a:lnSpc>
            </a:pPr>
            <a:r>
              <a:rPr lang="en-US" sz="4800" b="1" dirty="0">
                <a:solidFill>
                  <a:srgbClr val="000000"/>
                </a:solidFill>
                <a:latin typeface="Codec Pro Bold"/>
                <a:sym typeface="Codec Pro Bold"/>
              </a:rPr>
              <a:t>Figma</a:t>
            </a:r>
          </a:p>
        </p:txBody>
      </p:sp>
    </p:spTree>
    <p:extLst>
      <p:ext uri="{BB962C8B-B14F-4D97-AF65-F5344CB8AC3E}">
        <p14:creationId xmlns:p14="http://schemas.microsoft.com/office/powerpoint/2010/main" val="1242370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3999" cy="10287000"/>
            <a:chOff x="0" y="0"/>
            <a:chExt cx="2547865" cy="2820297"/>
          </a:xfrm>
        </p:grpSpPr>
        <p:sp>
          <p:nvSpPr>
            <p:cNvPr id="3" name="Freeform 3"/>
            <p:cNvSpPr/>
            <p:nvPr/>
          </p:nvSpPr>
          <p:spPr>
            <a:xfrm>
              <a:off x="0" y="0"/>
              <a:ext cx="2547865" cy="2820297"/>
            </a:xfrm>
            <a:custGeom>
              <a:avLst/>
              <a:gdLst/>
              <a:ahLst/>
              <a:cxnLst/>
              <a:rect l="l" t="t" r="r" b="b"/>
              <a:pathLst>
                <a:path w="2547865" h="2820297">
                  <a:moveTo>
                    <a:pt x="0" y="0"/>
                  </a:moveTo>
                  <a:lnTo>
                    <a:pt x="2547865" y="0"/>
                  </a:lnTo>
                  <a:lnTo>
                    <a:pt x="2547865" y="2820297"/>
                  </a:lnTo>
                  <a:lnTo>
                    <a:pt x="0" y="2820297"/>
                  </a:lnTo>
                  <a:close/>
                </a:path>
              </a:pathLst>
            </a:custGeom>
            <a:solidFill>
              <a:srgbClr val="82C2E6"/>
            </a:solidFill>
          </p:spPr>
        </p:sp>
        <p:sp>
          <p:nvSpPr>
            <p:cNvPr id="4" name="TextBox 4"/>
            <p:cNvSpPr txBox="1"/>
            <p:nvPr/>
          </p:nvSpPr>
          <p:spPr>
            <a:xfrm>
              <a:off x="0" y="-38100"/>
              <a:ext cx="2547865" cy="2858397"/>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a:off x="1677047" y="7128324"/>
            <a:ext cx="15662715" cy="2721397"/>
          </a:xfrm>
          <a:custGeom>
            <a:avLst/>
            <a:gdLst/>
            <a:ahLst/>
            <a:cxnLst/>
            <a:rect l="l" t="t" r="r" b="b"/>
            <a:pathLst>
              <a:path w="15662715" h="2721397">
                <a:moveTo>
                  <a:pt x="0" y="0"/>
                </a:moveTo>
                <a:lnTo>
                  <a:pt x="15662715" y="0"/>
                </a:lnTo>
                <a:lnTo>
                  <a:pt x="15662715" y="2721397"/>
                </a:lnTo>
                <a:lnTo>
                  <a:pt x="0" y="2721397"/>
                </a:lnTo>
                <a:lnTo>
                  <a:pt x="0" y="0"/>
                </a:lnTo>
                <a:close/>
              </a:path>
            </a:pathLst>
          </a:custGeom>
          <a:blipFill>
            <a:blip r:embed="rId2">
              <a:alphaModFix amt="26000"/>
            </a:blip>
            <a:stretch>
              <a:fillRect/>
            </a:stretch>
          </a:blipFill>
        </p:spPr>
      </p:sp>
      <p:grpSp>
        <p:nvGrpSpPr>
          <p:cNvPr id="6" name="Group 6"/>
          <p:cNvGrpSpPr/>
          <p:nvPr/>
        </p:nvGrpSpPr>
        <p:grpSpPr>
          <a:xfrm>
            <a:off x="829114" y="1559018"/>
            <a:ext cx="8391085" cy="7168964"/>
            <a:chOff x="0" y="0"/>
            <a:chExt cx="5233574" cy="2569195"/>
          </a:xfrm>
        </p:grpSpPr>
        <p:sp>
          <p:nvSpPr>
            <p:cNvPr id="7" name="Freeform 7"/>
            <p:cNvSpPr/>
            <p:nvPr/>
          </p:nvSpPr>
          <p:spPr>
            <a:xfrm>
              <a:off x="0" y="0"/>
              <a:ext cx="5233574" cy="2569195"/>
            </a:xfrm>
            <a:custGeom>
              <a:avLst/>
              <a:gdLst/>
              <a:ahLst/>
              <a:cxnLst/>
              <a:rect l="l" t="t" r="r" b="b"/>
              <a:pathLst>
                <a:path w="5233574" h="2569195">
                  <a:moveTo>
                    <a:pt x="29688" y="0"/>
                  </a:moveTo>
                  <a:lnTo>
                    <a:pt x="5203886" y="0"/>
                  </a:lnTo>
                  <a:cubicBezTo>
                    <a:pt x="5220282" y="0"/>
                    <a:pt x="5233574" y="13292"/>
                    <a:pt x="5233574" y="29688"/>
                  </a:cubicBezTo>
                  <a:lnTo>
                    <a:pt x="5233574" y="2539507"/>
                  </a:lnTo>
                  <a:cubicBezTo>
                    <a:pt x="5233574" y="2547381"/>
                    <a:pt x="5230446" y="2554932"/>
                    <a:pt x="5224879" y="2560500"/>
                  </a:cubicBezTo>
                  <a:cubicBezTo>
                    <a:pt x="5219311" y="2566067"/>
                    <a:pt x="5211760" y="2569195"/>
                    <a:pt x="5203886" y="2569195"/>
                  </a:cubicBezTo>
                  <a:lnTo>
                    <a:pt x="29688" y="2569195"/>
                  </a:lnTo>
                  <a:cubicBezTo>
                    <a:pt x="21814" y="2569195"/>
                    <a:pt x="14263" y="2566067"/>
                    <a:pt x="8695" y="2560500"/>
                  </a:cubicBezTo>
                  <a:cubicBezTo>
                    <a:pt x="3128" y="2554932"/>
                    <a:pt x="0" y="2547381"/>
                    <a:pt x="0" y="2539507"/>
                  </a:cubicBezTo>
                  <a:lnTo>
                    <a:pt x="0" y="29688"/>
                  </a:lnTo>
                  <a:cubicBezTo>
                    <a:pt x="0" y="21814"/>
                    <a:pt x="3128" y="14263"/>
                    <a:pt x="8695" y="8695"/>
                  </a:cubicBezTo>
                  <a:cubicBezTo>
                    <a:pt x="14263" y="3128"/>
                    <a:pt x="21814" y="0"/>
                    <a:pt x="29688" y="0"/>
                  </a:cubicBezTo>
                  <a:close/>
                </a:path>
              </a:pathLst>
            </a:custGeom>
            <a:solidFill>
              <a:srgbClr val="FFFFFF"/>
            </a:solidFill>
          </p:spPr>
        </p:sp>
        <p:sp>
          <p:nvSpPr>
            <p:cNvPr id="8" name="TextBox 8"/>
            <p:cNvSpPr txBox="1"/>
            <p:nvPr/>
          </p:nvSpPr>
          <p:spPr>
            <a:xfrm>
              <a:off x="0" y="-47625"/>
              <a:ext cx="5233574" cy="2616820"/>
            </a:xfrm>
            <a:prstGeom prst="rect">
              <a:avLst/>
            </a:prstGeom>
          </p:spPr>
          <p:txBody>
            <a:bodyPr lIns="50800" tIns="50800" rIns="50800" bIns="50800" rtlCol="0" anchor="ctr"/>
            <a:lstStyle/>
            <a:p>
              <a:pPr algn="ctr">
                <a:lnSpc>
                  <a:spcPts val="1852"/>
                </a:lnSpc>
              </a:pPr>
              <a:endParaRPr dirty="0"/>
            </a:p>
          </p:txBody>
        </p:sp>
      </p:grpSp>
      <p:sp>
        <p:nvSpPr>
          <p:cNvPr id="9" name="Freeform 9"/>
          <p:cNvSpPr/>
          <p:nvPr/>
        </p:nvSpPr>
        <p:spPr>
          <a:xfrm>
            <a:off x="9914679" y="1532950"/>
            <a:ext cx="7737027" cy="7168964"/>
          </a:xfrm>
          <a:custGeom>
            <a:avLst/>
            <a:gdLst/>
            <a:ahLst/>
            <a:cxnLst/>
            <a:rect l="l" t="t" r="r" b="b"/>
            <a:pathLst>
              <a:path w="7737027" h="7168964">
                <a:moveTo>
                  <a:pt x="0" y="0"/>
                </a:moveTo>
                <a:lnTo>
                  <a:pt x="7737027" y="0"/>
                </a:lnTo>
                <a:lnTo>
                  <a:pt x="7737027" y="7168964"/>
                </a:lnTo>
                <a:lnTo>
                  <a:pt x="0" y="7168964"/>
                </a:lnTo>
                <a:lnTo>
                  <a:pt x="0" y="0"/>
                </a:lnTo>
                <a:close/>
              </a:path>
            </a:pathLst>
          </a:custGeom>
          <a:blipFill>
            <a:blip r:embed="rId3"/>
            <a:stretch>
              <a:fillRect t="-131" r="-23868" b="-131"/>
            </a:stretch>
          </a:blipFill>
        </p:spPr>
      </p:sp>
      <p:grpSp>
        <p:nvGrpSpPr>
          <p:cNvPr id="10" name="Group 10"/>
          <p:cNvGrpSpPr/>
          <p:nvPr/>
        </p:nvGrpSpPr>
        <p:grpSpPr>
          <a:xfrm>
            <a:off x="6587827" y="1559018"/>
            <a:ext cx="3086100" cy="7168964"/>
            <a:chOff x="0" y="0"/>
            <a:chExt cx="812800" cy="1888122"/>
          </a:xfrm>
        </p:grpSpPr>
        <p:sp>
          <p:nvSpPr>
            <p:cNvPr id="11" name="Freeform 11"/>
            <p:cNvSpPr/>
            <p:nvPr/>
          </p:nvSpPr>
          <p:spPr>
            <a:xfrm>
              <a:off x="0" y="0"/>
              <a:ext cx="812800" cy="1888122"/>
            </a:xfrm>
            <a:custGeom>
              <a:avLst/>
              <a:gdLst/>
              <a:ahLst/>
              <a:cxnLst/>
              <a:rect l="l" t="t" r="r" b="b"/>
              <a:pathLst>
                <a:path w="812800" h="1888122">
                  <a:moveTo>
                    <a:pt x="0" y="0"/>
                  </a:moveTo>
                  <a:lnTo>
                    <a:pt x="812800" y="0"/>
                  </a:lnTo>
                  <a:lnTo>
                    <a:pt x="812800" y="1888122"/>
                  </a:lnTo>
                  <a:lnTo>
                    <a:pt x="0" y="1888122"/>
                  </a:lnTo>
                  <a:close/>
                </a:path>
              </a:pathLst>
            </a:custGeom>
            <a:solidFill>
              <a:srgbClr val="FFFFFF"/>
            </a:solidFill>
          </p:spPr>
        </p:sp>
        <p:sp>
          <p:nvSpPr>
            <p:cNvPr id="12" name="TextBox 12"/>
            <p:cNvSpPr txBox="1"/>
            <p:nvPr/>
          </p:nvSpPr>
          <p:spPr>
            <a:xfrm>
              <a:off x="0" y="-38100"/>
              <a:ext cx="812800" cy="1926222"/>
            </a:xfrm>
            <a:prstGeom prst="rect">
              <a:avLst/>
            </a:prstGeom>
          </p:spPr>
          <p:txBody>
            <a:bodyPr lIns="50800" tIns="50800" rIns="50800" bIns="50800" rtlCol="0" anchor="ctr"/>
            <a:lstStyle/>
            <a:p>
              <a:pPr algn="ctr">
                <a:lnSpc>
                  <a:spcPts val="2659"/>
                </a:lnSpc>
              </a:pPr>
              <a:endParaRPr dirty="0"/>
            </a:p>
          </p:txBody>
        </p:sp>
      </p:grpSp>
      <p:sp>
        <p:nvSpPr>
          <p:cNvPr id="13" name="Freeform 13"/>
          <p:cNvSpPr/>
          <p:nvPr/>
        </p:nvSpPr>
        <p:spPr>
          <a:xfrm>
            <a:off x="16881027" y="82705"/>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flipH="1" flipV="1">
            <a:off x="1905000" y="2300782"/>
            <a:ext cx="0" cy="5540773"/>
          </a:xfrm>
          <a:prstGeom prst="line">
            <a:avLst/>
          </a:prstGeom>
          <a:ln w="28575" cap="flat">
            <a:solidFill>
              <a:srgbClr val="000000"/>
            </a:solidFill>
            <a:prstDash val="solid"/>
            <a:headEnd type="none" w="sm" len="sm"/>
            <a:tailEnd type="none" w="sm" len="sm"/>
          </a:ln>
        </p:spPr>
      </p:sp>
      <p:sp>
        <p:nvSpPr>
          <p:cNvPr id="15" name="TextBox 15"/>
          <p:cNvSpPr txBox="1"/>
          <p:nvPr/>
        </p:nvSpPr>
        <p:spPr>
          <a:xfrm>
            <a:off x="2198344" y="7220726"/>
            <a:ext cx="3804538" cy="564322"/>
          </a:xfrm>
          <a:prstGeom prst="rect">
            <a:avLst/>
          </a:prstGeom>
        </p:spPr>
        <p:txBody>
          <a:bodyPr wrap="square" lIns="0" tIns="0" rIns="0" bIns="0" rtlCol="0" anchor="t">
            <a:spAutoFit/>
          </a:bodyPr>
          <a:lstStyle/>
          <a:p>
            <a:pPr algn="l">
              <a:lnSpc>
                <a:spcPts val="4700"/>
              </a:lnSpc>
            </a:pPr>
            <a:r>
              <a:rPr lang="en-US" sz="3357" dirty="0" err="1">
                <a:solidFill>
                  <a:srgbClr val="000000"/>
                </a:solidFill>
                <a:latin typeface="Codec Pro"/>
                <a:ea typeface="Codec Pro"/>
                <a:cs typeface="Codec Pro"/>
                <a:sym typeface="Codec Pro"/>
              </a:rPr>
              <a:t>Septembre</a:t>
            </a:r>
            <a:r>
              <a:rPr lang="en-US" sz="3357" dirty="0">
                <a:solidFill>
                  <a:srgbClr val="000000"/>
                </a:solidFill>
                <a:latin typeface="Codec Pro"/>
                <a:ea typeface="Codec Pro"/>
                <a:cs typeface="Codec Pro"/>
                <a:sym typeface="Codec Pro"/>
              </a:rPr>
              <a:t> 2025</a:t>
            </a:r>
          </a:p>
        </p:txBody>
      </p:sp>
      <p:sp>
        <p:nvSpPr>
          <p:cNvPr id="16" name="TextBox 16"/>
          <p:cNvSpPr txBox="1"/>
          <p:nvPr/>
        </p:nvSpPr>
        <p:spPr>
          <a:xfrm>
            <a:off x="2145753" y="2224948"/>
            <a:ext cx="4451640" cy="564322"/>
          </a:xfrm>
          <a:prstGeom prst="rect">
            <a:avLst/>
          </a:prstGeom>
        </p:spPr>
        <p:txBody>
          <a:bodyPr lIns="0" tIns="0" rIns="0" bIns="0" rtlCol="0" anchor="t">
            <a:spAutoFit/>
          </a:bodyPr>
          <a:lstStyle/>
          <a:p>
            <a:pPr algn="l">
              <a:lnSpc>
                <a:spcPts val="4700"/>
              </a:lnSpc>
            </a:pPr>
            <a:r>
              <a:rPr lang="en-US" sz="3357" b="1" dirty="0">
                <a:solidFill>
                  <a:srgbClr val="000000"/>
                </a:solidFill>
                <a:latin typeface="Codec Pro Bold"/>
                <a:ea typeface="Codec Pro Bold"/>
                <a:cs typeface="Codec Pro Bold"/>
                <a:sym typeface="Codec Pro Bold"/>
              </a:rPr>
              <a:t>sgrh2133@gmail.com</a:t>
            </a:r>
          </a:p>
        </p:txBody>
      </p:sp>
      <p:sp>
        <p:nvSpPr>
          <p:cNvPr id="17" name="TextBox 17"/>
          <p:cNvSpPr txBox="1"/>
          <p:nvPr/>
        </p:nvSpPr>
        <p:spPr>
          <a:xfrm>
            <a:off x="2132954" y="4195780"/>
            <a:ext cx="6785013" cy="961802"/>
          </a:xfrm>
          <a:prstGeom prst="rect">
            <a:avLst/>
          </a:prstGeom>
        </p:spPr>
        <p:txBody>
          <a:bodyPr wrap="square" lIns="0" tIns="0" rIns="0" bIns="0" rtlCol="0" anchor="t">
            <a:spAutoFit/>
          </a:bodyPr>
          <a:lstStyle/>
          <a:p>
            <a:pPr>
              <a:lnSpc>
                <a:spcPts val="7517"/>
              </a:lnSpc>
            </a:pPr>
            <a:r>
              <a:rPr lang="en-US" sz="6896" b="1" dirty="0">
                <a:solidFill>
                  <a:srgbClr val="000000"/>
                </a:solidFill>
                <a:latin typeface="Codec Pro Bold"/>
                <a:ea typeface="Codec Pro Bold"/>
                <a:cs typeface="Codec Pro Bold"/>
                <a:sym typeface="Codec Pro Bold"/>
              </a:rPr>
              <a:t>Demonstrations</a:t>
            </a:r>
          </a:p>
        </p:txBody>
      </p:sp>
      <p:sp>
        <p:nvSpPr>
          <p:cNvPr id="18" name="AutoShape 5">
            <a:extLst>
              <a:ext uri="{FF2B5EF4-FFF2-40B4-BE49-F238E27FC236}">
                <a16:creationId xmlns:a16="http://schemas.microsoft.com/office/drawing/2014/main" id="{78D7C202-287E-24B1-0BE8-26AD150C967F}"/>
              </a:ext>
            </a:extLst>
          </p:cNvPr>
          <p:cNvSpPr/>
          <p:nvPr/>
        </p:nvSpPr>
        <p:spPr>
          <a:xfrm flipH="1">
            <a:off x="10591800" y="9867907"/>
            <a:ext cx="5854765" cy="0"/>
          </a:xfrm>
          <a:prstGeom prst="line">
            <a:avLst/>
          </a:prstGeom>
          <a:ln w="28575" cap="flat">
            <a:solidFill>
              <a:srgbClr val="000000"/>
            </a:solidFill>
            <a:prstDash val="solid"/>
            <a:headEnd type="none" w="sm" len="sm"/>
            <a:tailEnd type="none" w="sm" len="sm"/>
          </a:ln>
        </p:spPr>
      </p:sp>
      <p:sp>
        <p:nvSpPr>
          <p:cNvPr id="19" name="TextBox 10">
            <a:extLst>
              <a:ext uri="{FF2B5EF4-FFF2-40B4-BE49-F238E27FC236}">
                <a16:creationId xmlns:a16="http://schemas.microsoft.com/office/drawing/2014/main" id="{DC79EA60-1618-6BA0-22A0-40680B4D90E5}"/>
              </a:ext>
            </a:extLst>
          </p:cNvPr>
          <p:cNvSpPr txBox="1"/>
          <p:nvPr/>
        </p:nvSpPr>
        <p:spPr>
          <a:xfrm>
            <a:off x="16446565" y="9553361"/>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13</a:t>
            </a:r>
          </a:p>
        </p:txBody>
      </p:sp>
      <p:pic>
        <p:nvPicPr>
          <p:cNvPr id="22" name="Image 21">
            <a:extLst>
              <a:ext uri="{FF2B5EF4-FFF2-40B4-BE49-F238E27FC236}">
                <a16:creationId xmlns:a16="http://schemas.microsoft.com/office/drawing/2014/main" id="{4ABEEEAA-428E-3CF1-0C9D-00651C6FD7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1310" y="1309600"/>
            <a:ext cx="8713397" cy="74704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058B81F-73ED-F1A0-1A7E-992180583290}"/>
              </a:ext>
            </a:extLst>
          </p:cNvPr>
          <p:cNvGrpSpPr/>
          <p:nvPr/>
        </p:nvGrpSpPr>
        <p:grpSpPr>
          <a:xfrm>
            <a:off x="10945802" y="0"/>
            <a:ext cx="7342198" cy="10287000"/>
            <a:chOff x="0" y="0"/>
            <a:chExt cx="13139185" cy="13716000"/>
          </a:xfrm>
        </p:grpSpPr>
        <p:sp>
          <p:nvSpPr>
            <p:cNvPr id="3" name="AutoShape 3">
              <a:extLst>
                <a:ext uri="{FF2B5EF4-FFF2-40B4-BE49-F238E27FC236}">
                  <a16:creationId xmlns:a16="http://schemas.microsoft.com/office/drawing/2014/main" id="{5CE3FCB7-6684-317F-7392-781161E22E0D}"/>
                </a:ext>
              </a:extLst>
            </p:cNvPr>
            <p:cNvSpPr/>
            <p:nvPr/>
          </p:nvSpPr>
          <p:spPr>
            <a:xfrm>
              <a:off x="0" y="0"/>
              <a:ext cx="13139185" cy="13716000"/>
            </a:xfrm>
            <a:prstGeom prst="rect">
              <a:avLst/>
            </a:prstGeom>
            <a:solidFill>
              <a:srgbClr val="82C2E6"/>
            </a:solidFill>
          </p:spPr>
        </p:sp>
      </p:grpSp>
      <p:sp>
        <p:nvSpPr>
          <p:cNvPr id="4" name="Freeform 4">
            <a:extLst>
              <a:ext uri="{FF2B5EF4-FFF2-40B4-BE49-F238E27FC236}">
                <a16:creationId xmlns:a16="http://schemas.microsoft.com/office/drawing/2014/main" id="{650FE099-E68A-12E1-3E58-EEF62AECB06C}"/>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a:extLst>
              <a:ext uri="{FF2B5EF4-FFF2-40B4-BE49-F238E27FC236}">
                <a16:creationId xmlns:a16="http://schemas.microsoft.com/office/drawing/2014/main" id="{8D0A37D7-F427-4B13-655D-6470700D8E5E}"/>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85446AF3-0865-FC9C-0B2A-0717E561BB51}"/>
              </a:ext>
            </a:extLst>
          </p:cNvPr>
          <p:cNvSpPr txBox="1"/>
          <p:nvPr/>
        </p:nvSpPr>
        <p:spPr>
          <a:xfrm>
            <a:off x="4275638" y="715881"/>
            <a:ext cx="3385286"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sym typeface="Codec Pro Bold"/>
              </a:rPr>
              <a:t>Budget</a:t>
            </a:r>
            <a:endParaRPr lang="en-US" sz="66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BCF0C59B-84E9-1D9B-D623-D51F4A0F67D0}"/>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14</a:t>
            </a:r>
          </a:p>
        </p:txBody>
      </p:sp>
      <p:pic>
        <p:nvPicPr>
          <p:cNvPr id="14" name="Image 13">
            <a:extLst>
              <a:ext uri="{FF2B5EF4-FFF2-40B4-BE49-F238E27FC236}">
                <a16:creationId xmlns:a16="http://schemas.microsoft.com/office/drawing/2014/main" id="{8D6FA0D9-DE1E-C6FE-2433-B2423A7F9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6669" y="1154934"/>
            <a:ext cx="5740464" cy="7965784"/>
          </a:xfrm>
          <a:prstGeom prst="rect">
            <a:avLst/>
          </a:prstGeom>
        </p:spPr>
      </p:pic>
      <p:sp>
        <p:nvSpPr>
          <p:cNvPr id="11" name="ZoneTexte 10">
            <a:extLst>
              <a:ext uri="{FF2B5EF4-FFF2-40B4-BE49-F238E27FC236}">
                <a16:creationId xmlns:a16="http://schemas.microsoft.com/office/drawing/2014/main" id="{49E52BAF-0B33-0E88-A206-80EB3C49E4D2}"/>
              </a:ext>
            </a:extLst>
          </p:cNvPr>
          <p:cNvSpPr txBox="1"/>
          <p:nvPr/>
        </p:nvSpPr>
        <p:spPr>
          <a:xfrm>
            <a:off x="1487435" y="1737208"/>
            <a:ext cx="9144000" cy="7478970"/>
          </a:xfrm>
          <a:prstGeom prst="rect">
            <a:avLst/>
          </a:prstGeom>
          <a:noFill/>
        </p:spPr>
        <p:txBody>
          <a:bodyPr wrap="square">
            <a:spAutoFit/>
          </a:bodyPr>
          <a:lstStyle/>
          <a:p>
            <a:r>
              <a:rPr lang="fr-GN" sz="4000" dirty="0">
                <a:solidFill>
                  <a:srgbClr val="000000"/>
                </a:solidFill>
                <a:latin typeface="Codec Pro"/>
              </a:rPr>
              <a:t>Le budget total estimé </a:t>
            </a:r>
            <a:r>
              <a:rPr lang="fr-FR" sz="4000" dirty="0">
                <a:solidFill>
                  <a:srgbClr val="000000"/>
                </a:solidFill>
                <a:latin typeface="Codec Pro"/>
              </a:rPr>
              <a:t>pour  le  </a:t>
            </a:r>
            <a:r>
              <a:rPr lang="fr-GN" sz="4000" dirty="0">
                <a:solidFill>
                  <a:srgbClr val="000000"/>
                </a:solidFill>
                <a:latin typeface="Codec Pro"/>
              </a:rPr>
              <a:t>projet SGRH (Système de Gestion des Ressources Humaines) est :</a:t>
            </a:r>
            <a:endParaRPr lang="fr-FR" sz="4000" dirty="0">
              <a:solidFill>
                <a:srgbClr val="000000"/>
              </a:solidFill>
              <a:latin typeface="Codec Pro"/>
            </a:endParaRPr>
          </a:p>
          <a:p>
            <a:r>
              <a:rPr lang="fr-GN" sz="4000" dirty="0">
                <a:solidFill>
                  <a:srgbClr val="000000"/>
                </a:solidFill>
                <a:latin typeface="Codec Pro"/>
              </a:rPr>
              <a:t>✅ 102 000 000 GNF  (Cent deux millions de francs guinéens)</a:t>
            </a:r>
            <a:endParaRPr lang="fr-FR" sz="4000" dirty="0">
              <a:solidFill>
                <a:srgbClr val="000000"/>
              </a:solidFill>
              <a:latin typeface="Codec Pro"/>
            </a:endParaRPr>
          </a:p>
          <a:p>
            <a:r>
              <a:rPr lang="fr-GN" sz="4000" dirty="0">
                <a:solidFill>
                  <a:srgbClr val="000000"/>
                </a:solidFill>
                <a:latin typeface="Codec Pro"/>
              </a:rPr>
              <a:t>Ce montant couvre :  </a:t>
            </a:r>
            <a:endParaRPr lang="fr-FR" sz="4000" dirty="0">
              <a:solidFill>
                <a:srgbClr val="000000"/>
              </a:solidFill>
              <a:latin typeface="Codec Pro"/>
            </a:endParaRPr>
          </a:p>
          <a:p>
            <a:pPr marL="457200" indent="-457200">
              <a:buFontTx/>
              <a:buChar char="-"/>
            </a:pPr>
            <a:r>
              <a:rPr lang="fr-GN" sz="4000" dirty="0">
                <a:solidFill>
                  <a:srgbClr val="000000"/>
                </a:solidFill>
                <a:latin typeface="Codec Pro"/>
              </a:rPr>
              <a:t>L’analyse &amp; conception</a:t>
            </a:r>
            <a:endParaRPr lang="fr-FR" sz="4000" dirty="0">
              <a:solidFill>
                <a:srgbClr val="000000"/>
              </a:solidFill>
              <a:latin typeface="Codec Pro"/>
            </a:endParaRPr>
          </a:p>
          <a:p>
            <a:r>
              <a:rPr lang="fr-GN" sz="4000" dirty="0">
                <a:solidFill>
                  <a:srgbClr val="000000"/>
                </a:solidFill>
                <a:latin typeface="Codec Pro"/>
              </a:rPr>
              <a:t>- Le développement complet  </a:t>
            </a:r>
            <a:endParaRPr lang="fr-FR" sz="4000" dirty="0">
              <a:solidFill>
                <a:srgbClr val="000000"/>
              </a:solidFill>
              <a:latin typeface="Codec Pro"/>
            </a:endParaRPr>
          </a:p>
          <a:p>
            <a:pPr marL="457200" indent="-457200">
              <a:buFontTx/>
              <a:buChar char="-"/>
            </a:pPr>
            <a:r>
              <a:rPr lang="fr-GN" sz="4000" dirty="0">
                <a:solidFill>
                  <a:srgbClr val="000000"/>
                </a:solidFill>
                <a:latin typeface="Codec Pro"/>
              </a:rPr>
              <a:t>Le design et l’expérience utilisateur</a:t>
            </a:r>
            <a:endParaRPr lang="fr-FR" sz="4000" dirty="0">
              <a:solidFill>
                <a:srgbClr val="000000"/>
              </a:solidFill>
              <a:latin typeface="Codec Pro"/>
            </a:endParaRPr>
          </a:p>
          <a:p>
            <a:r>
              <a:rPr lang="fr-GN" sz="4000" dirty="0">
                <a:solidFill>
                  <a:srgbClr val="000000"/>
                </a:solidFill>
                <a:latin typeface="Codec Pro"/>
              </a:rPr>
              <a:t>- L’hébergement et les outils  </a:t>
            </a:r>
            <a:endParaRPr lang="fr-FR" sz="4000" dirty="0">
              <a:solidFill>
                <a:srgbClr val="000000"/>
              </a:solidFill>
              <a:latin typeface="Codec Pro"/>
            </a:endParaRPr>
          </a:p>
          <a:p>
            <a:pPr marL="457200" indent="-457200">
              <a:buFontTx/>
              <a:buChar char="-"/>
            </a:pPr>
            <a:r>
              <a:rPr lang="fr-GN" sz="4000" dirty="0">
                <a:solidFill>
                  <a:srgbClr val="000000"/>
                </a:solidFill>
                <a:latin typeface="Codec Pro"/>
              </a:rPr>
              <a:t>La communication &amp; le lancement  </a:t>
            </a:r>
            <a:endParaRPr lang="fr-FR" sz="4000" dirty="0">
              <a:solidFill>
                <a:srgbClr val="000000"/>
              </a:solidFill>
              <a:latin typeface="Codec Pro"/>
            </a:endParaRPr>
          </a:p>
          <a:p>
            <a:r>
              <a:rPr lang="fr-GN" sz="4000" dirty="0">
                <a:solidFill>
                  <a:srgbClr val="000000"/>
                </a:solidFill>
                <a:latin typeface="Codec Pro"/>
              </a:rPr>
              <a:t>- Et une marge pour imprévus</a:t>
            </a:r>
          </a:p>
        </p:txBody>
      </p:sp>
    </p:spTree>
    <p:extLst>
      <p:ext uri="{BB962C8B-B14F-4D97-AF65-F5344CB8AC3E}">
        <p14:creationId xmlns:p14="http://schemas.microsoft.com/office/powerpoint/2010/main" val="2944103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94A11E45-80B0-F5ED-F396-78081A2BE50E}"/>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a:extLst>
              <a:ext uri="{FF2B5EF4-FFF2-40B4-BE49-F238E27FC236}">
                <a16:creationId xmlns:a16="http://schemas.microsoft.com/office/drawing/2014/main" id="{BFDDC17C-55FF-A883-DF91-D9B1F38F3E98}"/>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9">
            <a:extLst>
              <a:ext uri="{FF2B5EF4-FFF2-40B4-BE49-F238E27FC236}">
                <a16:creationId xmlns:a16="http://schemas.microsoft.com/office/drawing/2014/main" id="{4F96B027-7237-8728-E620-6527FC1DA648}"/>
              </a:ext>
            </a:extLst>
          </p:cNvPr>
          <p:cNvSpPr txBox="1"/>
          <p:nvPr/>
        </p:nvSpPr>
        <p:spPr>
          <a:xfrm>
            <a:off x="5181600" y="65938"/>
            <a:ext cx="7162800" cy="855171"/>
          </a:xfrm>
          <a:prstGeom prst="rect">
            <a:avLst/>
          </a:prstGeom>
        </p:spPr>
        <p:txBody>
          <a:bodyPr wrap="square" lIns="0" tIns="0" rIns="0" bIns="0" rtlCol="0" anchor="t">
            <a:spAutoFit/>
          </a:bodyPr>
          <a:lstStyle/>
          <a:p>
            <a:pPr>
              <a:lnSpc>
                <a:spcPts val="7517"/>
              </a:lnSpc>
            </a:pPr>
            <a:r>
              <a:rPr lang="fr-FR" sz="4000" b="1" dirty="0">
                <a:solidFill>
                  <a:srgbClr val="000000"/>
                </a:solidFill>
                <a:latin typeface="Codec Pro Bold"/>
                <a:sym typeface="Codec Pro Bold"/>
              </a:rPr>
              <a:t>Conclusion et Remerciement</a:t>
            </a:r>
            <a:endParaRPr lang="en-US" sz="4000" b="1" dirty="0">
              <a:solidFill>
                <a:srgbClr val="000000"/>
              </a:solidFill>
              <a:latin typeface="Codec Pro Bold"/>
              <a:sym typeface="Codec Pro Bold"/>
            </a:endParaRPr>
          </a:p>
        </p:txBody>
      </p:sp>
      <p:sp>
        <p:nvSpPr>
          <p:cNvPr id="7" name="TextBox 10">
            <a:extLst>
              <a:ext uri="{FF2B5EF4-FFF2-40B4-BE49-F238E27FC236}">
                <a16:creationId xmlns:a16="http://schemas.microsoft.com/office/drawing/2014/main" id="{778AE518-A8D3-A1D9-1D65-11322DAFC8B9}"/>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15</a:t>
            </a:r>
          </a:p>
        </p:txBody>
      </p:sp>
      <p:sp>
        <p:nvSpPr>
          <p:cNvPr id="9" name="ZoneTexte 8">
            <a:extLst>
              <a:ext uri="{FF2B5EF4-FFF2-40B4-BE49-F238E27FC236}">
                <a16:creationId xmlns:a16="http://schemas.microsoft.com/office/drawing/2014/main" id="{2C342470-F5C4-6E76-8672-49D6C701972C}"/>
              </a:ext>
            </a:extLst>
          </p:cNvPr>
          <p:cNvSpPr txBox="1"/>
          <p:nvPr/>
        </p:nvSpPr>
        <p:spPr>
          <a:xfrm>
            <a:off x="1451272" y="1764427"/>
            <a:ext cx="16018193" cy="7294305"/>
          </a:xfrm>
          <a:prstGeom prst="rect">
            <a:avLst/>
          </a:prstGeom>
          <a:noFill/>
        </p:spPr>
        <p:txBody>
          <a:bodyPr wrap="square">
            <a:spAutoFit/>
          </a:bodyPr>
          <a:lstStyle/>
          <a:p>
            <a:pPr>
              <a:buNone/>
            </a:pPr>
            <a:r>
              <a:rPr lang="fr-FR" sz="2600" dirty="0">
                <a:solidFill>
                  <a:srgbClr val="000000"/>
                </a:solidFill>
                <a:latin typeface="Codec Pro"/>
              </a:rPr>
              <a:t>En Somme , Ce projet de Système de Gestion des Ressources Humaines apporte une solution moderne et efficace pour automatiser, centraliser et sécuriser les processus RH. Il vise à améliorer la productivité des entreprises en facilitant la prise de décision et en réduisant les erreurs humaines.</a:t>
            </a:r>
          </a:p>
          <a:p>
            <a:pPr>
              <a:buNone/>
            </a:pPr>
            <a:r>
              <a:rPr lang="fr-FR" sz="2600" dirty="0">
                <a:solidFill>
                  <a:srgbClr val="000000"/>
                </a:solidFill>
                <a:latin typeface="Codec Pro"/>
              </a:rPr>
              <a:t>Avant tout , je remercie le </a:t>
            </a:r>
            <a:r>
              <a:rPr lang="fr-FR" sz="2600" b="1" dirty="0">
                <a:solidFill>
                  <a:srgbClr val="000000"/>
                </a:solidFill>
                <a:latin typeface="Codec Pro"/>
              </a:rPr>
              <a:t>Tout-Puissant ALLAH , </a:t>
            </a:r>
            <a:r>
              <a:rPr lang="fr-FR" sz="2600" dirty="0">
                <a:solidFill>
                  <a:srgbClr val="000000"/>
                </a:solidFill>
                <a:latin typeface="Codec Pro"/>
              </a:rPr>
              <a:t>source de sagesse et de persévérance, qui m’a accordé la santé et la force nécessaires pour mener à bien ce projet.</a:t>
            </a:r>
            <a:br>
              <a:rPr lang="fr-FR" sz="2600" dirty="0">
                <a:solidFill>
                  <a:srgbClr val="000000"/>
                </a:solidFill>
                <a:latin typeface="Codec Pro"/>
              </a:rPr>
            </a:br>
            <a:r>
              <a:rPr lang="fr-FR" sz="2600" dirty="0">
                <a:solidFill>
                  <a:srgbClr val="000000"/>
                </a:solidFill>
                <a:latin typeface="Codec Pro"/>
              </a:rPr>
              <a:t>La réalisation de ce Système de Gestion des Ressources Humaines a été une expérience enrichissante, mêlant théorie et pratique.</a:t>
            </a:r>
            <a:br>
              <a:rPr lang="fr-FR" sz="2600" dirty="0">
                <a:solidFill>
                  <a:srgbClr val="000000"/>
                </a:solidFill>
                <a:latin typeface="Codec Pro"/>
              </a:rPr>
            </a:br>
            <a:r>
              <a:rPr lang="fr-FR" sz="2600" dirty="0">
                <a:solidFill>
                  <a:srgbClr val="000000"/>
                </a:solidFill>
                <a:latin typeface="Codec Pro"/>
              </a:rPr>
              <a:t>Je tiens à exprimer toute ma reconnaissance à </a:t>
            </a:r>
            <a:r>
              <a:rPr lang="fr-FR" sz="2600" b="1" dirty="0">
                <a:solidFill>
                  <a:srgbClr val="000000"/>
                </a:solidFill>
                <a:latin typeface="Codec Pro"/>
              </a:rPr>
              <a:t>Simplon Guinée</a:t>
            </a:r>
            <a:r>
              <a:rPr lang="fr-FR" sz="2600" dirty="0">
                <a:solidFill>
                  <a:srgbClr val="000000"/>
                </a:solidFill>
                <a:latin typeface="Codec Pro"/>
              </a:rPr>
              <a:t>, pour la qualité de la formation et l’accompagnement offert.</a:t>
            </a:r>
            <a:br>
              <a:rPr lang="fr-FR" sz="2600" dirty="0">
                <a:solidFill>
                  <a:srgbClr val="000000"/>
                </a:solidFill>
                <a:latin typeface="Codec Pro"/>
              </a:rPr>
            </a:br>
            <a:r>
              <a:rPr lang="fr-FR" sz="2600" dirty="0">
                <a:solidFill>
                  <a:srgbClr val="000000"/>
                </a:solidFill>
                <a:latin typeface="Codec Pro"/>
              </a:rPr>
              <a:t>Mes remerciements vont à </a:t>
            </a:r>
            <a:r>
              <a:rPr lang="fr-FR" sz="2600" b="1" dirty="0">
                <a:solidFill>
                  <a:srgbClr val="000000"/>
                </a:solidFill>
                <a:latin typeface="Codec Pro"/>
              </a:rPr>
              <a:t>l’Institut Supérieur de Technologie de Mamou</a:t>
            </a:r>
            <a:r>
              <a:rPr lang="fr-FR" sz="2600" dirty="0">
                <a:solidFill>
                  <a:srgbClr val="000000"/>
                </a:solidFill>
                <a:latin typeface="Codec Pro"/>
              </a:rPr>
              <a:t> pour le cadre académique favorable.</a:t>
            </a:r>
            <a:br>
              <a:rPr lang="fr-FR" sz="2600" dirty="0">
                <a:solidFill>
                  <a:srgbClr val="000000"/>
                </a:solidFill>
                <a:latin typeface="Codec Pro"/>
              </a:rPr>
            </a:br>
            <a:r>
              <a:rPr lang="fr-FR" sz="2600" dirty="0">
                <a:solidFill>
                  <a:srgbClr val="000000"/>
                </a:solidFill>
                <a:latin typeface="Codec Pro"/>
              </a:rPr>
              <a:t>Une pensée particulière à la </a:t>
            </a:r>
            <a:r>
              <a:rPr lang="fr-FR" sz="2600" b="1" dirty="0">
                <a:solidFill>
                  <a:srgbClr val="000000"/>
                </a:solidFill>
                <a:latin typeface="Codec Pro"/>
              </a:rPr>
              <a:t>ville de Mamou</a:t>
            </a:r>
            <a:r>
              <a:rPr lang="fr-FR" sz="2600" dirty="0">
                <a:solidFill>
                  <a:srgbClr val="000000"/>
                </a:solidFill>
                <a:latin typeface="Codec Pro"/>
              </a:rPr>
              <a:t>, dont l’environnement a nourri mon inspiration.</a:t>
            </a:r>
            <a:br>
              <a:rPr lang="fr-FR" sz="2600" dirty="0">
                <a:solidFill>
                  <a:srgbClr val="000000"/>
                </a:solidFill>
                <a:latin typeface="Codec Pro"/>
              </a:rPr>
            </a:br>
            <a:r>
              <a:rPr lang="fr-FR" sz="2600" dirty="0">
                <a:solidFill>
                  <a:srgbClr val="000000"/>
                </a:solidFill>
                <a:latin typeface="Codec Pro"/>
              </a:rPr>
              <a:t>Je remercie également notre formateur, </a:t>
            </a:r>
            <a:r>
              <a:rPr lang="fr-FR" sz="2600" b="1" dirty="0">
                <a:solidFill>
                  <a:srgbClr val="000000"/>
                </a:solidFill>
                <a:latin typeface="Codec Pro"/>
              </a:rPr>
              <a:t>Monsieur Ibrahima Sory Diallo</a:t>
            </a:r>
            <a:r>
              <a:rPr lang="fr-FR" sz="2600" dirty="0">
                <a:solidFill>
                  <a:srgbClr val="000000"/>
                </a:solidFill>
                <a:latin typeface="Codec Pro"/>
              </a:rPr>
              <a:t>, pour son dévouement et ses enseignements précieux.</a:t>
            </a:r>
            <a:br>
              <a:rPr lang="fr-FR" sz="2600" dirty="0">
                <a:solidFill>
                  <a:srgbClr val="000000"/>
                </a:solidFill>
                <a:latin typeface="Codec Pro"/>
              </a:rPr>
            </a:br>
            <a:r>
              <a:rPr lang="fr-FR" sz="2600" dirty="0">
                <a:solidFill>
                  <a:srgbClr val="000000"/>
                </a:solidFill>
                <a:latin typeface="Codec Pro"/>
              </a:rPr>
              <a:t>Je n’oublie pas mes camarades et toutes les personnes ayant contribué, de près ou de loin, à ce travail.</a:t>
            </a:r>
            <a:br>
              <a:rPr lang="fr-FR" sz="2600" dirty="0">
                <a:solidFill>
                  <a:srgbClr val="000000"/>
                </a:solidFill>
                <a:latin typeface="Codec Pro"/>
              </a:rPr>
            </a:br>
            <a:r>
              <a:rPr lang="fr-FR" sz="2600" dirty="0">
                <a:solidFill>
                  <a:srgbClr val="000000"/>
                </a:solidFill>
                <a:latin typeface="Codec Pro"/>
              </a:rPr>
              <a:t>Enfin, toute ma gratitude va à mes parents, pour leurs prières, leurs sacrifices et leur amour inconditionnel je vous remercie !</a:t>
            </a:r>
          </a:p>
        </p:txBody>
      </p:sp>
    </p:spTree>
    <p:extLst>
      <p:ext uri="{BB962C8B-B14F-4D97-AF65-F5344CB8AC3E}">
        <p14:creationId xmlns:p14="http://schemas.microsoft.com/office/powerpoint/2010/main" val="408775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6777984" cy="10286999"/>
            <a:chOff x="0" y="0"/>
            <a:chExt cx="1785148" cy="2795612"/>
          </a:xfrm>
        </p:grpSpPr>
        <p:sp>
          <p:nvSpPr>
            <p:cNvPr id="3" name="Freeform 3"/>
            <p:cNvSpPr/>
            <p:nvPr/>
          </p:nvSpPr>
          <p:spPr>
            <a:xfrm>
              <a:off x="0" y="0"/>
              <a:ext cx="1785148" cy="2795612"/>
            </a:xfrm>
            <a:custGeom>
              <a:avLst/>
              <a:gdLst/>
              <a:ahLst/>
              <a:cxnLst/>
              <a:rect l="l" t="t" r="r" b="b"/>
              <a:pathLst>
                <a:path w="1785148" h="2795612">
                  <a:moveTo>
                    <a:pt x="0" y="0"/>
                  </a:moveTo>
                  <a:lnTo>
                    <a:pt x="1785148" y="0"/>
                  </a:lnTo>
                  <a:lnTo>
                    <a:pt x="1785148" y="2795612"/>
                  </a:lnTo>
                  <a:lnTo>
                    <a:pt x="0" y="2795612"/>
                  </a:lnTo>
                  <a:close/>
                </a:path>
              </a:pathLst>
            </a:custGeom>
            <a:solidFill>
              <a:srgbClr val="82C2E6"/>
            </a:solidFill>
          </p:spPr>
        </p:sp>
        <p:sp>
          <p:nvSpPr>
            <p:cNvPr id="4" name="TextBox 4"/>
            <p:cNvSpPr txBox="1"/>
            <p:nvPr/>
          </p:nvSpPr>
          <p:spPr>
            <a:xfrm>
              <a:off x="0" y="-38100"/>
              <a:ext cx="1785148" cy="2833712"/>
            </a:xfrm>
            <a:prstGeom prst="rect">
              <a:avLst/>
            </a:prstGeom>
          </p:spPr>
          <p:txBody>
            <a:bodyPr lIns="50800" tIns="50800" rIns="50800" bIns="50800" rtlCol="0" anchor="ctr"/>
            <a:lstStyle/>
            <a:p>
              <a:pPr algn="ctr">
                <a:lnSpc>
                  <a:spcPts val="2659"/>
                </a:lnSpc>
              </a:pPr>
              <a:endParaRPr dirty="0"/>
            </a:p>
          </p:txBody>
        </p:sp>
      </p:grpSp>
      <p:sp>
        <p:nvSpPr>
          <p:cNvPr id="6" name="Freeform 6"/>
          <p:cNvSpPr/>
          <p:nvPr/>
        </p:nvSpPr>
        <p:spPr>
          <a:xfrm>
            <a:off x="16881027" y="671982"/>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6942024" y="92369"/>
            <a:ext cx="10221677" cy="9534918"/>
          </a:xfrm>
          <a:prstGeom prst="rect">
            <a:avLst/>
          </a:prstGeom>
        </p:spPr>
        <p:txBody>
          <a:bodyPr lIns="0" tIns="0" rIns="0" bIns="0" rtlCol="0" anchor="t">
            <a:spAutoFit/>
          </a:bodyPr>
          <a:lstStyle/>
          <a:p>
            <a:pPr marL="914400" indent="-914400" algn="l">
              <a:lnSpc>
                <a:spcPts val="6765"/>
              </a:lnSpc>
              <a:buFont typeface="+mj-lt"/>
              <a:buAutoNum type="arabicPeriod"/>
            </a:pPr>
            <a:r>
              <a:rPr lang="en-US" sz="4400" b="1" dirty="0">
                <a:solidFill>
                  <a:srgbClr val="000000"/>
                </a:solidFill>
                <a:latin typeface="Codec Pro"/>
                <a:sym typeface="Codec Pro"/>
              </a:rPr>
              <a:t>Introduction</a:t>
            </a:r>
          </a:p>
          <a:p>
            <a:pPr marL="914400" indent="-914400" algn="l">
              <a:lnSpc>
                <a:spcPts val="6765"/>
              </a:lnSpc>
              <a:buFont typeface="+mj-lt"/>
              <a:buAutoNum type="arabicPeriod"/>
            </a:pPr>
            <a:r>
              <a:rPr lang="en-US" sz="4400" b="1" dirty="0">
                <a:solidFill>
                  <a:srgbClr val="000000"/>
                </a:solidFill>
                <a:latin typeface="Codec Pro"/>
                <a:sym typeface="Codec Pro"/>
              </a:rPr>
              <a:t>Context du Projet</a:t>
            </a:r>
          </a:p>
          <a:p>
            <a:pPr marL="914400" indent="-914400" algn="l">
              <a:lnSpc>
                <a:spcPts val="6765"/>
              </a:lnSpc>
              <a:buFont typeface="+mj-lt"/>
              <a:buAutoNum type="arabicPeriod"/>
            </a:pPr>
            <a:r>
              <a:rPr lang="en-US" sz="4400" b="1" dirty="0">
                <a:solidFill>
                  <a:srgbClr val="000000"/>
                </a:solidFill>
                <a:latin typeface="Codec Pro"/>
                <a:sym typeface="Codec Pro"/>
              </a:rPr>
              <a:t>Objectives du SGRH</a:t>
            </a:r>
          </a:p>
          <a:p>
            <a:pPr marL="914400" indent="-914400" algn="l">
              <a:lnSpc>
                <a:spcPts val="6765"/>
              </a:lnSpc>
              <a:buFont typeface="+mj-lt"/>
              <a:buAutoNum type="arabicPeriod"/>
            </a:pPr>
            <a:r>
              <a:rPr lang="en-US" sz="4400" b="1" dirty="0">
                <a:solidFill>
                  <a:srgbClr val="000000"/>
                </a:solidFill>
                <a:latin typeface="Codec Pro"/>
                <a:sym typeface="Codec Pro"/>
              </a:rPr>
              <a:t>Problematique</a:t>
            </a:r>
          </a:p>
          <a:p>
            <a:pPr marL="914400" indent="-914400" algn="l">
              <a:lnSpc>
                <a:spcPts val="6765"/>
              </a:lnSpc>
              <a:buFont typeface="+mj-lt"/>
              <a:buAutoNum type="arabicPeriod"/>
            </a:pPr>
            <a:r>
              <a:rPr lang="en-US" sz="4400" b="1" dirty="0">
                <a:solidFill>
                  <a:srgbClr val="000000"/>
                </a:solidFill>
                <a:latin typeface="Codec Pro"/>
                <a:sym typeface="Codec Pro"/>
              </a:rPr>
              <a:t>Solutions</a:t>
            </a:r>
          </a:p>
          <a:p>
            <a:pPr marL="914400" indent="-914400" algn="l">
              <a:lnSpc>
                <a:spcPts val="6765"/>
              </a:lnSpc>
              <a:buFont typeface="+mj-lt"/>
              <a:buAutoNum type="arabicPeriod"/>
            </a:pPr>
            <a:r>
              <a:rPr lang="en-US" sz="4400" b="1" dirty="0">
                <a:solidFill>
                  <a:srgbClr val="000000"/>
                </a:solidFill>
                <a:latin typeface="Codec Pro"/>
                <a:sym typeface="Codec Pro"/>
              </a:rPr>
              <a:t>Fonctionalités principals</a:t>
            </a:r>
          </a:p>
          <a:p>
            <a:pPr marL="914400" indent="-914400" algn="l">
              <a:lnSpc>
                <a:spcPts val="6765"/>
              </a:lnSpc>
              <a:buFont typeface="+mj-lt"/>
              <a:buAutoNum type="arabicPeriod"/>
            </a:pPr>
            <a:r>
              <a:rPr lang="en-US" sz="4400" b="1" dirty="0">
                <a:solidFill>
                  <a:srgbClr val="000000"/>
                </a:solidFill>
                <a:latin typeface="Codec Pro"/>
                <a:sym typeface="Codec Pro"/>
              </a:rPr>
              <a:t>Technologie utiliser</a:t>
            </a:r>
          </a:p>
          <a:p>
            <a:pPr marL="914400" indent="-914400" algn="l">
              <a:lnSpc>
                <a:spcPts val="6765"/>
              </a:lnSpc>
              <a:buFont typeface="+mj-lt"/>
              <a:buAutoNum type="arabicPeriod"/>
            </a:pPr>
            <a:r>
              <a:rPr lang="en-US" sz="4400" b="1" dirty="0">
                <a:solidFill>
                  <a:srgbClr val="000000"/>
                </a:solidFill>
                <a:latin typeface="Codec Pro"/>
                <a:sym typeface="Codec Pro"/>
              </a:rPr>
              <a:t>Outils utiliser</a:t>
            </a:r>
          </a:p>
          <a:p>
            <a:pPr marL="914400" indent="-914400" algn="l">
              <a:lnSpc>
                <a:spcPts val="6765"/>
              </a:lnSpc>
              <a:buFont typeface="+mj-lt"/>
              <a:buAutoNum type="arabicPeriod"/>
            </a:pPr>
            <a:r>
              <a:rPr lang="en-US" sz="4400" b="1" dirty="0">
                <a:solidFill>
                  <a:srgbClr val="000000"/>
                </a:solidFill>
                <a:latin typeface="Codec Pro"/>
                <a:sym typeface="Codec Pro"/>
              </a:rPr>
              <a:t>Presentation du Projet</a:t>
            </a:r>
          </a:p>
          <a:p>
            <a:pPr marL="914400" indent="-914400" algn="l">
              <a:lnSpc>
                <a:spcPts val="6765"/>
              </a:lnSpc>
              <a:buFont typeface="+mj-lt"/>
              <a:buAutoNum type="arabicPeriod"/>
            </a:pPr>
            <a:r>
              <a:rPr lang="en-US" sz="4400" b="1" dirty="0">
                <a:solidFill>
                  <a:srgbClr val="000000"/>
                </a:solidFill>
                <a:latin typeface="Codec Pro"/>
                <a:sym typeface="Codec Pro"/>
              </a:rPr>
              <a:t>Budget</a:t>
            </a:r>
          </a:p>
          <a:p>
            <a:pPr marL="914400" indent="-914400">
              <a:lnSpc>
                <a:spcPts val="6765"/>
              </a:lnSpc>
              <a:buFont typeface="+mj-lt"/>
              <a:buAutoNum type="arabicPeriod"/>
            </a:pPr>
            <a:r>
              <a:rPr lang="en-US" sz="4400" b="1" dirty="0">
                <a:solidFill>
                  <a:srgbClr val="000000"/>
                </a:solidFill>
                <a:latin typeface="Codec Pro"/>
                <a:sym typeface="Codec Pro"/>
              </a:rPr>
              <a:t>Conclusion /Remerciement</a:t>
            </a:r>
          </a:p>
        </p:txBody>
      </p:sp>
      <p:sp>
        <p:nvSpPr>
          <p:cNvPr id="12" name="AutoShape 5">
            <a:extLst>
              <a:ext uri="{FF2B5EF4-FFF2-40B4-BE49-F238E27FC236}">
                <a16:creationId xmlns:a16="http://schemas.microsoft.com/office/drawing/2014/main" id="{262F7045-E9E9-1C31-EE0A-83B020F8C932}"/>
              </a:ext>
            </a:extLst>
          </p:cNvPr>
          <p:cNvSpPr/>
          <p:nvPr/>
        </p:nvSpPr>
        <p:spPr>
          <a:xfrm flipH="1">
            <a:off x="10668000" y="9791700"/>
            <a:ext cx="5854765" cy="0"/>
          </a:xfrm>
          <a:prstGeom prst="line">
            <a:avLst/>
          </a:prstGeom>
          <a:ln w="28575" cap="flat">
            <a:solidFill>
              <a:srgbClr val="000000"/>
            </a:solidFill>
            <a:prstDash val="solid"/>
            <a:headEnd type="none" w="sm" len="sm"/>
            <a:tailEnd type="none" w="sm" len="sm"/>
          </a:ln>
        </p:spPr>
      </p:sp>
      <p:sp>
        <p:nvSpPr>
          <p:cNvPr id="13" name="TextBox 10">
            <a:extLst>
              <a:ext uri="{FF2B5EF4-FFF2-40B4-BE49-F238E27FC236}">
                <a16:creationId xmlns:a16="http://schemas.microsoft.com/office/drawing/2014/main" id="{09BA1471-86A5-5184-83CE-F98C1AACEB6F}"/>
              </a:ext>
            </a:extLst>
          </p:cNvPr>
          <p:cNvSpPr txBox="1"/>
          <p:nvPr/>
        </p:nvSpPr>
        <p:spPr>
          <a:xfrm>
            <a:off x="16528906" y="9477154"/>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02</a:t>
            </a:r>
          </a:p>
        </p:txBody>
      </p:sp>
      <p:pic>
        <p:nvPicPr>
          <p:cNvPr id="16" name="Image 15">
            <a:extLst>
              <a:ext uri="{FF2B5EF4-FFF2-40B4-BE49-F238E27FC236}">
                <a16:creationId xmlns:a16="http://schemas.microsoft.com/office/drawing/2014/main" id="{31B782C5-9FBF-AEF5-91E7-5E918E87C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83" y="214082"/>
            <a:ext cx="6411901" cy="9858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54805" y="0"/>
            <a:ext cx="6333195" cy="10287000"/>
            <a:chOff x="0" y="0"/>
            <a:chExt cx="8102875" cy="13716000"/>
          </a:xfrm>
        </p:grpSpPr>
        <p:pic>
          <p:nvPicPr>
            <p:cNvPr id="3" name="Picture 3"/>
            <p:cNvPicPr>
              <a:picLocks noChangeAspect="1"/>
            </p:cNvPicPr>
            <p:nvPr/>
          </p:nvPicPr>
          <p:blipFill>
            <a:blip r:embed="rId2"/>
            <a:srcRect t="17264" r="28881" b="2378"/>
            <a:stretch>
              <a:fillRect/>
            </a:stretch>
          </p:blipFill>
          <p:spPr>
            <a:xfrm>
              <a:off x="0" y="0"/>
              <a:ext cx="8102875" cy="13716000"/>
            </a:xfrm>
            <a:prstGeom prst="rect">
              <a:avLst/>
            </a:prstGeom>
          </p:spPr>
        </p:pic>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flipH="1">
            <a:off x="1487435" y="9599490"/>
            <a:ext cx="9613604" cy="0"/>
          </a:xfrm>
          <a:prstGeom prst="line">
            <a:avLst/>
          </a:prstGeom>
          <a:ln w="28575" cap="flat">
            <a:solidFill>
              <a:srgbClr val="000000"/>
            </a:solidFill>
            <a:prstDash val="solid"/>
            <a:headEnd type="none" w="sm" len="sm"/>
            <a:tailEnd type="none" w="sm" len="sm"/>
          </a:ln>
        </p:spPr>
      </p:sp>
      <p:sp>
        <p:nvSpPr>
          <p:cNvPr id="17" name="Freeform 17"/>
          <p:cNvSpPr/>
          <p:nvPr/>
        </p:nvSpPr>
        <p:spPr>
          <a:xfrm>
            <a:off x="9390496" y="2253836"/>
            <a:ext cx="1208981" cy="1193594"/>
          </a:xfrm>
          <a:custGeom>
            <a:avLst/>
            <a:gdLst/>
            <a:ahLst/>
            <a:cxnLst/>
            <a:rect l="l" t="t" r="r" b="b"/>
            <a:pathLst>
              <a:path w="1208981" h="1193594">
                <a:moveTo>
                  <a:pt x="0" y="0"/>
                </a:moveTo>
                <a:lnTo>
                  <a:pt x="1208981" y="0"/>
                </a:lnTo>
                <a:lnTo>
                  <a:pt x="1208981" y="1193594"/>
                </a:lnTo>
                <a:lnTo>
                  <a:pt x="0" y="1193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9486756" y="4700142"/>
            <a:ext cx="1020075" cy="1166406"/>
          </a:xfrm>
          <a:custGeom>
            <a:avLst/>
            <a:gdLst/>
            <a:ahLst/>
            <a:cxnLst/>
            <a:rect l="l" t="t" r="r" b="b"/>
            <a:pathLst>
              <a:path w="1020075" h="1166406">
                <a:moveTo>
                  <a:pt x="0" y="0"/>
                </a:moveTo>
                <a:lnTo>
                  <a:pt x="1020076" y="0"/>
                </a:lnTo>
                <a:lnTo>
                  <a:pt x="1020076" y="1166406"/>
                </a:lnTo>
                <a:lnTo>
                  <a:pt x="0" y="1166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1" name="Freeform 41"/>
          <p:cNvSpPr/>
          <p:nvPr/>
        </p:nvSpPr>
        <p:spPr>
          <a:xfrm>
            <a:off x="9486756" y="7223685"/>
            <a:ext cx="993049" cy="1077272"/>
          </a:xfrm>
          <a:custGeom>
            <a:avLst/>
            <a:gdLst/>
            <a:ahLst/>
            <a:cxnLst/>
            <a:rect l="l" t="t" r="r" b="b"/>
            <a:pathLst>
              <a:path w="993049" h="1077272">
                <a:moveTo>
                  <a:pt x="0" y="0"/>
                </a:moveTo>
                <a:lnTo>
                  <a:pt x="993049" y="0"/>
                </a:lnTo>
                <a:lnTo>
                  <a:pt x="993049" y="1077272"/>
                </a:lnTo>
                <a:lnTo>
                  <a:pt x="0" y="1077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2" name="TextBox 42"/>
          <p:cNvSpPr txBox="1"/>
          <p:nvPr/>
        </p:nvSpPr>
        <p:spPr>
          <a:xfrm>
            <a:off x="2847929" y="600278"/>
            <a:ext cx="6643993" cy="1093297"/>
          </a:xfrm>
          <a:prstGeom prst="rect">
            <a:avLst/>
          </a:prstGeom>
        </p:spPr>
        <p:txBody>
          <a:bodyPr lIns="0" tIns="0" rIns="0" bIns="0" rtlCol="0" anchor="t">
            <a:spAutoFit/>
          </a:bodyPr>
          <a:lstStyle/>
          <a:p>
            <a:pPr algn="l">
              <a:lnSpc>
                <a:spcPts val="7517"/>
              </a:lnSpc>
            </a:pPr>
            <a:r>
              <a:rPr lang="en-US" sz="6896" b="1" dirty="0">
                <a:solidFill>
                  <a:srgbClr val="000000"/>
                </a:solidFill>
                <a:latin typeface="Codec Pro Bold"/>
                <a:ea typeface="Codec Pro Bold"/>
                <a:cs typeface="Codec Pro Bold"/>
                <a:sym typeface="Codec Pro Bold"/>
              </a:rPr>
              <a:t>Introduction</a:t>
            </a:r>
          </a:p>
        </p:txBody>
      </p:sp>
      <p:sp>
        <p:nvSpPr>
          <p:cNvPr id="43" name="TextBox 43"/>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03</a:t>
            </a:r>
          </a:p>
        </p:txBody>
      </p:sp>
      <p:sp>
        <p:nvSpPr>
          <p:cNvPr id="44" name="TextBox 44"/>
          <p:cNvSpPr txBox="1"/>
          <p:nvPr/>
        </p:nvSpPr>
        <p:spPr>
          <a:xfrm>
            <a:off x="848764" y="1850919"/>
            <a:ext cx="10871117" cy="6647974"/>
          </a:xfrm>
          <a:prstGeom prst="rect">
            <a:avLst/>
          </a:prstGeom>
        </p:spPr>
        <p:txBody>
          <a:bodyPr wrap="square" lIns="0" tIns="0" rIns="0" bIns="0" rtlCol="0" anchor="t">
            <a:spAutoFit/>
          </a:bodyPr>
          <a:lstStyle/>
          <a:p>
            <a:r>
              <a:rPr lang="fr-FR" sz="3600" dirty="0">
                <a:solidFill>
                  <a:srgbClr val="000000"/>
                </a:solidFill>
                <a:latin typeface="Codec Pro"/>
                <a:ea typeface="Codec Pro"/>
                <a:cs typeface="Codec Pro"/>
                <a:sym typeface="Codec Pro"/>
              </a:rPr>
              <a:t> </a:t>
            </a:r>
            <a:r>
              <a:rPr lang="fr-GN" sz="3600" dirty="0">
                <a:solidFill>
                  <a:srgbClr val="000000"/>
                </a:solidFill>
                <a:latin typeface="Codec Pro"/>
              </a:rPr>
              <a:t>Dans un monde professionnel en perpétuelle </a:t>
            </a:r>
            <a:r>
              <a:rPr lang="fr-FR" sz="3600" dirty="0">
                <a:solidFill>
                  <a:srgbClr val="000000"/>
                </a:solidFill>
                <a:latin typeface="Codec Pro"/>
              </a:rPr>
              <a:t>de la </a:t>
            </a:r>
            <a:r>
              <a:rPr lang="fr-GN" sz="3600" dirty="0">
                <a:solidFill>
                  <a:srgbClr val="000000"/>
                </a:solidFill>
                <a:latin typeface="Codec Pro"/>
              </a:rPr>
              <a:t>transformation, la gestion des ressources humaines (GRH) occupe une place stratégique au cœur de la performance des entreprises. Les ressources humaines représentent le capital humain d’une organisation, car elles regroupent toutes les personnes qui contribuent activement à l’atteinte de ses objectifs. Ainsi, une gestion efficace du personnel est indispensable pour garantir la productivité, renforcer la motivation des collaborateurs et maintenir un climat social sain.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43902" y="0"/>
            <a:ext cx="7544097" cy="10287000"/>
            <a:chOff x="0" y="0"/>
            <a:chExt cx="13139185" cy="13716000"/>
          </a:xfrm>
        </p:grpSpPr>
        <p:sp>
          <p:nvSpPr>
            <p:cNvPr id="3" name="AutoShape 3"/>
            <p:cNvSpPr/>
            <p:nvPr/>
          </p:nvSpPr>
          <p:spPr>
            <a:xfrm>
              <a:off x="0" y="0"/>
              <a:ext cx="13139185" cy="13716000"/>
            </a:xfrm>
            <a:prstGeom prst="rect">
              <a:avLst/>
            </a:prstGeom>
            <a:solidFill>
              <a:srgbClr val="82C2E6"/>
            </a:solidFill>
          </p:spPr>
        </p:sp>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6"/>
          <p:cNvSpPr txBox="1"/>
          <p:nvPr/>
        </p:nvSpPr>
        <p:spPr>
          <a:xfrm>
            <a:off x="1905000" y="650381"/>
            <a:ext cx="8421338" cy="961802"/>
          </a:xfrm>
          <a:prstGeom prst="rect">
            <a:avLst/>
          </a:prstGeom>
        </p:spPr>
        <p:txBody>
          <a:bodyPr wrap="square" lIns="0" tIns="0" rIns="0" bIns="0" rtlCol="0" anchor="t">
            <a:spAutoFit/>
          </a:bodyPr>
          <a:lstStyle/>
          <a:p>
            <a:pPr>
              <a:lnSpc>
                <a:spcPts val="7517"/>
              </a:lnSpc>
            </a:pPr>
            <a:r>
              <a:rPr lang="fr-GN" sz="6896" b="1" dirty="0">
                <a:solidFill>
                  <a:srgbClr val="000000"/>
                </a:solidFill>
                <a:latin typeface="Codec Pro Bold"/>
              </a:rPr>
              <a:t>Contexte du projet</a:t>
            </a:r>
            <a:endParaRPr lang="en-US" sz="6896" b="1" dirty="0">
              <a:solidFill>
                <a:srgbClr val="000000"/>
              </a:solidFill>
              <a:latin typeface="Codec Pro Bold"/>
              <a:sym typeface="Codec Pro Bold"/>
            </a:endParaRPr>
          </a:p>
        </p:txBody>
      </p:sp>
      <p:sp>
        <p:nvSpPr>
          <p:cNvPr id="7" name="TextBox 7"/>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04</a:t>
            </a:r>
          </a:p>
        </p:txBody>
      </p:sp>
      <p:sp>
        <p:nvSpPr>
          <p:cNvPr id="8" name="TextBox 8"/>
          <p:cNvSpPr txBox="1"/>
          <p:nvPr/>
        </p:nvSpPr>
        <p:spPr>
          <a:xfrm>
            <a:off x="1274385" y="1764427"/>
            <a:ext cx="9245396" cy="6647974"/>
          </a:xfrm>
          <a:prstGeom prst="rect">
            <a:avLst/>
          </a:prstGeom>
        </p:spPr>
        <p:txBody>
          <a:bodyPr wrap="square" lIns="0" tIns="0" rIns="0" bIns="0" rtlCol="0" anchor="t">
            <a:spAutoFit/>
          </a:bodyPr>
          <a:lstStyle/>
          <a:p>
            <a:r>
              <a:rPr lang="fr-FR" sz="4800" dirty="0">
                <a:solidFill>
                  <a:srgbClr val="000000"/>
                </a:solidFill>
                <a:latin typeface="Codec Pro"/>
                <a:ea typeface="Codec Pro"/>
                <a:cs typeface="Codec Pro"/>
                <a:sym typeface="Codec Pro"/>
              </a:rPr>
              <a:t> Les entreprises sont confrontées à une concurrence accrue et à des exigences de performance élevées. Il est essentiel de disposer d'un système de gestion des ressources humaines efficace pour atteindre les objectifs et améliorer la compétitivité.</a:t>
            </a:r>
            <a:endParaRPr lang="en-US" sz="4800" dirty="0">
              <a:solidFill>
                <a:srgbClr val="000000"/>
              </a:solidFill>
              <a:latin typeface="Codec Pro"/>
              <a:ea typeface="Codec Pro"/>
              <a:cs typeface="Codec Pro"/>
              <a:sym typeface="Codec Pro"/>
            </a:endParaRPr>
          </a:p>
        </p:txBody>
      </p:sp>
      <p:pic>
        <p:nvPicPr>
          <p:cNvPr id="13" name="Image 12">
            <a:extLst>
              <a:ext uri="{FF2B5EF4-FFF2-40B4-BE49-F238E27FC236}">
                <a16:creationId xmlns:a16="http://schemas.microsoft.com/office/drawing/2014/main" id="{AB09ABA2-9573-FE83-C369-2659590DB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313" y="1155935"/>
            <a:ext cx="7521685" cy="77485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4" name="TextBox 4"/>
          <p:cNvSpPr txBox="1"/>
          <p:nvPr/>
        </p:nvSpPr>
        <p:spPr>
          <a:xfrm>
            <a:off x="1752600" y="697195"/>
            <a:ext cx="7147868" cy="961802"/>
          </a:xfrm>
          <a:prstGeom prst="rect">
            <a:avLst/>
          </a:prstGeom>
        </p:spPr>
        <p:txBody>
          <a:bodyPr wrap="square" lIns="0" tIns="0" rIns="0" bIns="0" rtlCol="0" anchor="t">
            <a:spAutoFit/>
          </a:bodyPr>
          <a:lstStyle/>
          <a:p>
            <a:pPr>
              <a:lnSpc>
                <a:spcPts val="7517"/>
              </a:lnSpc>
            </a:pPr>
            <a:r>
              <a:rPr lang="fr-GN" sz="6896" b="1" dirty="0">
                <a:solidFill>
                  <a:srgbClr val="000000"/>
                </a:solidFill>
                <a:latin typeface="Codec Pro Bold"/>
              </a:rPr>
              <a:t>Objectifs</a:t>
            </a:r>
            <a:r>
              <a:rPr lang="fr-FR" sz="6896" b="1" dirty="0">
                <a:solidFill>
                  <a:srgbClr val="000000"/>
                </a:solidFill>
                <a:latin typeface="Codec Pro Bold"/>
              </a:rPr>
              <a:t> Global</a:t>
            </a:r>
            <a:endParaRPr lang="en-US" sz="6896" b="1" dirty="0">
              <a:solidFill>
                <a:srgbClr val="000000"/>
              </a:solidFill>
              <a:latin typeface="Codec Pro Bold"/>
              <a:sym typeface="Codec Pro Bold"/>
            </a:endParaRPr>
          </a:p>
        </p:txBody>
      </p:sp>
      <p:sp>
        <p:nvSpPr>
          <p:cNvPr id="5" name="TextBox 5"/>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05</a:t>
            </a:r>
          </a:p>
        </p:txBody>
      </p:sp>
      <p:sp>
        <p:nvSpPr>
          <p:cNvPr id="6" name="TextBox 6"/>
          <p:cNvSpPr txBox="1"/>
          <p:nvPr/>
        </p:nvSpPr>
        <p:spPr>
          <a:xfrm>
            <a:off x="640935" y="2364587"/>
            <a:ext cx="8503065" cy="5539978"/>
          </a:xfrm>
          <a:prstGeom prst="rect">
            <a:avLst/>
          </a:prstGeom>
        </p:spPr>
        <p:txBody>
          <a:bodyPr wrap="square" lIns="0" tIns="0" rIns="0" bIns="0" rtlCol="0" anchor="t">
            <a:spAutoFit/>
          </a:bodyPr>
          <a:lstStyle/>
          <a:p>
            <a:r>
              <a:rPr lang="fr-FR" sz="3600" dirty="0"/>
              <a:t>L’objectif principal du projet SGRH est de </a:t>
            </a:r>
            <a:r>
              <a:rPr lang="fr-FR" sz="3600" b="1" dirty="0"/>
              <a:t>concevoir et mettre en place un système informatisé pour gérer efficacement toutes les activités liées aux ressources humaines d’une organisation</a:t>
            </a:r>
            <a:r>
              <a:rPr lang="fr-FR" sz="3600" dirty="0"/>
              <a:t>, afin d’optimiser la gestion des employés, des départements, des congés, des salaires, des formations et du recrutement, tout en améliorant la productivité et la prise de décision grâce à une interface centralisée et accessible.</a:t>
            </a:r>
          </a:p>
        </p:txBody>
      </p:sp>
      <p:grpSp>
        <p:nvGrpSpPr>
          <p:cNvPr id="7" name="Group 7"/>
          <p:cNvGrpSpPr/>
          <p:nvPr/>
        </p:nvGrpSpPr>
        <p:grpSpPr>
          <a:xfrm>
            <a:off x="9784934" y="0"/>
            <a:ext cx="8503065" cy="10287000"/>
            <a:chOff x="0" y="0"/>
            <a:chExt cx="12971299" cy="13716000"/>
          </a:xfrm>
        </p:grpSpPr>
        <p:pic>
          <p:nvPicPr>
            <p:cNvPr id="8" name="Picture 8"/>
            <p:cNvPicPr>
              <a:picLocks noChangeAspect="1"/>
            </p:cNvPicPr>
            <p:nvPr/>
          </p:nvPicPr>
          <p:blipFill>
            <a:blip r:embed="rId4"/>
            <a:srcRect l="14536" r="14536"/>
            <a:stretch>
              <a:fillRect/>
            </a:stretch>
          </p:blipFill>
          <p:spPr>
            <a:xfrm>
              <a:off x="0" y="0"/>
              <a:ext cx="12971299" cy="13716000"/>
            </a:xfrm>
            <a:prstGeom prst="rect">
              <a:avLst/>
            </a:prstGeom>
          </p:spPr>
        </p:pic>
      </p:grpSp>
      <p:sp>
        <p:nvSpPr>
          <p:cNvPr id="9" name="Freeform 9"/>
          <p:cNvSpPr/>
          <p:nvPr/>
        </p:nvSpPr>
        <p:spPr>
          <a:xfrm>
            <a:off x="8900468" y="7794062"/>
            <a:ext cx="9046590" cy="1571845"/>
          </a:xfrm>
          <a:custGeom>
            <a:avLst/>
            <a:gdLst/>
            <a:ahLst/>
            <a:cxnLst/>
            <a:rect l="l" t="t" r="r" b="b"/>
            <a:pathLst>
              <a:path w="9046590" h="1571845">
                <a:moveTo>
                  <a:pt x="0" y="0"/>
                </a:moveTo>
                <a:lnTo>
                  <a:pt x="9046590" y="0"/>
                </a:lnTo>
                <a:lnTo>
                  <a:pt x="9046590" y="1571845"/>
                </a:lnTo>
                <a:lnTo>
                  <a:pt x="0" y="1571845"/>
                </a:lnTo>
                <a:lnTo>
                  <a:pt x="0" y="0"/>
                </a:lnTo>
                <a:close/>
              </a:path>
            </a:pathLst>
          </a:custGeom>
          <a:blipFill>
            <a:blip r:embed="rId5">
              <a:alphaModFix amt="26000"/>
            </a:blip>
            <a:stretch>
              <a:fillRect/>
            </a:stretch>
          </a:blipFill>
        </p:spPr>
      </p:sp>
      <p:pic>
        <p:nvPicPr>
          <p:cNvPr id="14" name="Image 13">
            <a:extLst>
              <a:ext uri="{FF2B5EF4-FFF2-40B4-BE49-F238E27FC236}">
                <a16:creationId xmlns:a16="http://schemas.microsoft.com/office/drawing/2014/main" id="{89EDBABD-297C-CA5C-7F72-5EB74860B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8997" y="1919662"/>
            <a:ext cx="8503065" cy="74462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E15D90FA-A790-4841-AA6D-9F019E79DC82}"/>
              </a:ext>
            </a:extLst>
          </p:cNvPr>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3">
            <a:extLst>
              <a:ext uri="{FF2B5EF4-FFF2-40B4-BE49-F238E27FC236}">
                <a16:creationId xmlns:a16="http://schemas.microsoft.com/office/drawing/2014/main" id="{D3A32589-A74E-A25D-2E55-8752FC070E56}"/>
              </a:ext>
            </a:extLst>
          </p:cNvPr>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6" name="TextBox 4">
            <a:extLst>
              <a:ext uri="{FF2B5EF4-FFF2-40B4-BE49-F238E27FC236}">
                <a16:creationId xmlns:a16="http://schemas.microsoft.com/office/drawing/2014/main" id="{ED4A2B1B-4713-29CB-C0A8-D22593886B1F}"/>
              </a:ext>
            </a:extLst>
          </p:cNvPr>
          <p:cNvSpPr txBox="1"/>
          <p:nvPr/>
        </p:nvSpPr>
        <p:spPr>
          <a:xfrm>
            <a:off x="2146953" y="698177"/>
            <a:ext cx="6750467" cy="902042"/>
          </a:xfrm>
          <a:prstGeom prst="rect">
            <a:avLst/>
          </a:prstGeom>
        </p:spPr>
        <p:txBody>
          <a:bodyPr wrap="square" lIns="0" tIns="0" rIns="0" bIns="0" rtlCol="0" anchor="t">
            <a:spAutoFit/>
          </a:bodyPr>
          <a:lstStyle/>
          <a:p>
            <a:pPr>
              <a:lnSpc>
                <a:spcPts val="7517"/>
              </a:lnSpc>
            </a:pPr>
            <a:r>
              <a:rPr lang="fr-GN" sz="5400" b="1" dirty="0">
                <a:solidFill>
                  <a:srgbClr val="000000"/>
                </a:solidFill>
                <a:latin typeface="Codec Pro Bold"/>
              </a:rPr>
              <a:t>Objectifs</a:t>
            </a:r>
            <a:r>
              <a:rPr lang="fr-FR" sz="5400" b="1" dirty="0">
                <a:solidFill>
                  <a:srgbClr val="000000"/>
                </a:solidFill>
                <a:latin typeface="Codec Pro Bold"/>
              </a:rPr>
              <a:t> Spécifique</a:t>
            </a:r>
            <a:endParaRPr lang="en-US" sz="5400" b="1" dirty="0">
              <a:solidFill>
                <a:srgbClr val="000000"/>
              </a:solidFill>
              <a:latin typeface="Codec Pro Bold"/>
              <a:sym typeface="Codec Pro Bold"/>
            </a:endParaRPr>
          </a:p>
        </p:txBody>
      </p:sp>
      <p:sp>
        <p:nvSpPr>
          <p:cNvPr id="7" name="TextBox 5">
            <a:extLst>
              <a:ext uri="{FF2B5EF4-FFF2-40B4-BE49-F238E27FC236}">
                <a16:creationId xmlns:a16="http://schemas.microsoft.com/office/drawing/2014/main" id="{5F26360D-CE5A-0515-DE14-30667751A5EB}"/>
              </a:ext>
            </a:extLst>
          </p:cNvPr>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06</a:t>
            </a:r>
          </a:p>
        </p:txBody>
      </p:sp>
      <p:sp>
        <p:nvSpPr>
          <p:cNvPr id="8" name="TextBox 6">
            <a:extLst>
              <a:ext uri="{FF2B5EF4-FFF2-40B4-BE49-F238E27FC236}">
                <a16:creationId xmlns:a16="http://schemas.microsoft.com/office/drawing/2014/main" id="{FB904498-E766-62D3-3381-4D8D012D34D0}"/>
              </a:ext>
            </a:extLst>
          </p:cNvPr>
          <p:cNvSpPr txBox="1"/>
          <p:nvPr/>
        </p:nvSpPr>
        <p:spPr>
          <a:xfrm>
            <a:off x="998891" y="1968605"/>
            <a:ext cx="9046590" cy="6093976"/>
          </a:xfrm>
          <a:prstGeom prst="rect">
            <a:avLst/>
          </a:prstGeom>
        </p:spPr>
        <p:txBody>
          <a:bodyPr wrap="square" lIns="0" tIns="0" rIns="0" bIns="0" rtlCol="0" anchor="t">
            <a:spAutoFit/>
          </a:bodyPr>
          <a:lstStyle/>
          <a:p>
            <a:r>
              <a:rPr lang="fr-FR" sz="3600" dirty="0"/>
              <a:t>Le Système de Gestion des Ressources Humaines (SGRH) vise à centraliser et sécuriser les données des employés tout en facilitant la </a:t>
            </a:r>
            <a:r>
              <a:rPr lang="fr-FR" sz="3600" b="1" dirty="0"/>
              <a:t>gestion des absences, des congés et des présences</a:t>
            </a:r>
            <a:r>
              <a:rPr lang="fr-FR" sz="3600" dirty="0"/>
              <a:t>. Il permet également la </a:t>
            </a:r>
            <a:r>
              <a:rPr lang="fr-FR" sz="3600" b="1" dirty="0"/>
              <a:t>génération automatique des bulletins de paie</a:t>
            </a:r>
            <a:r>
              <a:rPr lang="fr-FR" sz="3600" dirty="0"/>
              <a:t> et offre une </a:t>
            </a:r>
            <a:r>
              <a:rPr lang="fr-FR" sz="3600" b="1" dirty="0"/>
              <a:t>interface intuitive</a:t>
            </a:r>
            <a:r>
              <a:rPr lang="fr-FR" sz="3600" dirty="0"/>
              <a:t> pour les utilisateurs autorisés. Grâce aux </a:t>
            </a:r>
            <a:r>
              <a:rPr lang="fr-FR" sz="3600" b="1" dirty="0"/>
              <a:t>rapports statistiques et analytiques</a:t>
            </a:r>
            <a:r>
              <a:rPr lang="fr-FR" sz="3600" dirty="0"/>
              <a:t>, il soutient la prise de décision, tout en assurant une </a:t>
            </a:r>
            <a:r>
              <a:rPr lang="fr-FR" sz="3600" b="1" dirty="0"/>
              <a:t>traçabilité complète des actions</a:t>
            </a:r>
            <a:r>
              <a:rPr lang="fr-FR" sz="3600" dirty="0"/>
              <a:t> pour plus de transparence et de fiabilité.</a:t>
            </a:r>
          </a:p>
        </p:txBody>
      </p:sp>
      <p:grpSp>
        <p:nvGrpSpPr>
          <p:cNvPr id="9" name="Group 7">
            <a:extLst>
              <a:ext uri="{FF2B5EF4-FFF2-40B4-BE49-F238E27FC236}">
                <a16:creationId xmlns:a16="http://schemas.microsoft.com/office/drawing/2014/main" id="{0E676E05-E6C0-E642-8D37-CEC132B396AA}"/>
              </a:ext>
            </a:extLst>
          </p:cNvPr>
          <p:cNvGrpSpPr/>
          <p:nvPr/>
        </p:nvGrpSpPr>
        <p:grpSpPr>
          <a:xfrm>
            <a:off x="10360152" y="0"/>
            <a:ext cx="7927847" cy="10287000"/>
            <a:chOff x="0" y="0"/>
            <a:chExt cx="12971299" cy="13716000"/>
          </a:xfrm>
        </p:grpSpPr>
        <p:pic>
          <p:nvPicPr>
            <p:cNvPr id="10" name="Picture 8">
              <a:extLst>
                <a:ext uri="{FF2B5EF4-FFF2-40B4-BE49-F238E27FC236}">
                  <a16:creationId xmlns:a16="http://schemas.microsoft.com/office/drawing/2014/main" id="{EDC5EA57-1F2F-2280-2A4E-6F97254C089F}"/>
                </a:ext>
              </a:extLst>
            </p:cNvPr>
            <p:cNvPicPr>
              <a:picLocks noChangeAspect="1"/>
            </p:cNvPicPr>
            <p:nvPr/>
          </p:nvPicPr>
          <p:blipFill>
            <a:blip r:embed="rId4"/>
            <a:srcRect l="14536" r="14536"/>
            <a:stretch>
              <a:fillRect/>
            </a:stretch>
          </p:blipFill>
          <p:spPr>
            <a:xfrm>
              <a:off x="0" y="0"/>
              <a:ext cx="12971299" cy="13716000"/>
            </a:xfrm>
            <a:prstGeom prst="rect">
              <a:avLst/>
            </a:prstGeom>
          </p:spPr>
        </p:pic>
      </p:grpSp>
      <p:sp>
        <p:nvSpPr>
          <p:cNvPr id="11" name="Freeform 9">
            <a:extLst>
              <a:ext uri="{FF2B5EF4-FFF2-40B4-BE49-F238E27FC236}">
                <a16:creationId xmlns:a16="http://schemas.microsoft.com/office/drawing/2014/main" id="{C6AF00B6-57F5-EA6F-904F-FD83659C60CC}"/>
              </a:ext>
            </a:extLst>
          </p:cNvPr>
          <p:cNvSpPr/>
          <p:nvPr/>
        </p:nvSpPr>
        <p:spPr>
          <a:xfrm>
            <a:off x="8900468" y="7794062"/>
            <a:ext cx="9046590" cy="1571845"/>
          </a:xfrm>
          <a:custGeom>
            <a:avLst/>
            <a:gdLst/>
            <a:ahLst/>
            <a:cxnLst/>
            <a:rect l="l" t="t" r="r" b="b"/>
            <a:pathLst>
              <a:path w="9046590" h="1571845">
                <a:moveTo>
                  <a:pt x="0" y="0"/>
                </a:moveTo>
                <a:lnTo>
                  <a:pt x="9046590" y="0"/>
                </a:lnTo>
                <a:lnTo>
                  <a:pt x="9046590" y="1571845"/>
                </a:lnTo>
                <a:lnTo>
                  <a:pt x="0" y="1571845"/>
                </a:lnTo>
                <a:lnTo>
                  <a:pt x="0" y="0"/>
                </a:lnTo>
                <a:close/>
              </a:path>
            </a:pathLst>
          </a:custGeom>
          <a:blipFill>
            <a:blip r:embed="rId5">
              <a:alphaModFix amt="26000"/>
            </a:blip>
            <a:stretch>
              <a:fillRect/>
            </a:stretch>
          </a:blipFill>
        </p:spPr>
      </p:sp>
      <p:pic>
        <p:nvPicPr>
          <p:cNvPr id="12" name="Image 11">
            <a:extLst>
              <a:ext uri="{FF2B5EF4-FFF2-40B4-BE49-F238E27FC236}">
                <a16:creationId xmlns:a16="http://schemas.microsoft.com/office/drawing/2014/main" id="{9FF1AD5E-4FB7-AE0B-267C-9CB25F89D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200" y="1919662"/>
            <a:ext cx="7948862" cy="7446245"/>
          </a:xfrm>
          <a:prstGeom prst="rect">
            <a:avLst/>
          </a:prstGeom>
        </p:spPr>
      </p:pic>
    </p:spTree>
    <p:extLst>
      <p:ext uri="{BB962C8B-B14F-4D97-AF65-F5344CB8AC3E}">
        <p14:creationId xmlns:p14="http://schemas.microsoft.com/office/powerpoint/2010/main" val="47132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209800" y="631653"/>
            <a:ext cx="6324600" cy="961802"/>
          </a:xfrm>
          <a:prstGeom prst="rect">
            <a:avLst/>
          </a:prstGeom>
        </p:spPr>
        <p:txBody>
          <a:bodyPr wrap="square" lIns="0" tIns="0" rIns="0" bIns="0" rtlCol="0" anchor="t">
            <a:spAutoFit/>
          </a:bodyPr>
          <a:lstStyle/>
          <a:p>
            <a:pPr>
              <a:lnSpc>
                <a:spcPts val="7517"/>
              </a:lnSpc>
            </a:pPr>
            <a:r>
              <a:rPr lang="fr-GN" b="1" dirty="0"/>
              <a:t> </a:t>
            </a:r>
            <a:r>
              <a:rPr lang="fr-GN" sz="6896" b="1" dirty="0">
                <a:solidFill>
                  <a:srgbClr val="000000"/>
                </a:solidFill>
                <a:latin typeface="Codec Pro Bold"/>
              </a:rPr>
              <a:t>Problématique</a:t>
            </a:r>
            <a:endParaRPr lang="en-US" sz="6896" b="1" dirty="0">
              <a:solidFill>
                <a:srgbClr val="000000"/>
              </a:solidFill>
              <a:latin typeface="Codec Pro Bold"/>
              <a:ea typeface="Codec Pro Bold"/>
              <a:cs typeface="Codec Pro Bold"/>
              <a:sym typeface="Codec Pro Bold"/>
            </a:endParaRPr>
          </a:p>
        </p:txBody>
      </p:sp>
      <p:sp>
        <p:nvSpPr>
          <p:cNvPr id="5" name="Freeform 5"/>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7" name="TextBox 7"/>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07</a:t>
            </a:r>
          </a:p>
        </p:txBody>
      </p:sp>
      <p:sp>
        <p:nvSpPr>
          <p:cNvPr id="18" name="TextBox 6">
            <a:extLst>
              <a:ext uri="{FF2B5EF4-FFF2-40B4-BE49-F238E27FC236}">
                <a16:creationId xmlns:a16="http://schemas.microsoft.com/office/drawing/2014/main" id="{01F2D6A1-8B0B-69BF-7D50-76E6F62B16BC}"/>
              </a:ext>
            </a:extLst>
          </p:cNvPr>
          <p:cNvSpPr txBox="1"/>
          <p:nvPr/>
        </p:nvSpPr>
        <p:spPr>
          <a:xfrm>
            <a:off x="1487435" y="1764427"/>
            <a:ext cx="9028165" cy="6647974"/>
          </a:xfrm>
          <a:prstGeom prst="rect">
            <a:avLst/>
          </a:prstGeom>
        </p:spPr>
        <p:txBody>
          <a:bodyPr wrap="square" lIns="0" tIns="0" rIns="0" bIns="0" rtlCol="0" anchor="t">
            <a:spAutoFit/>
          </a:bodyPr>
          <a:lstStyle/>
          <a:p>
            <a:r>
              <a:rPr lang="fr-FR" sz="4800" dirty="0">
                <a:solidFill>
                  <a:srgbClr val="000000"/>
                </a:solidFill>
                <a:latin typeface="Codec Pro"/>
                <a:sym typeface="Codec Pro"/>
              </a:rPr>
              <a:t>La gestion manuelle des ressources humaines présente plusieurs défis, notamment la perte de temps, les erreurs et le manque de traçabilité. Comment permettre aux entreprises d’avoir un outil centralisé et fiable pour gérer le capital humain ?</a:t>
            </a:r>
            <a:endParaRPr lang="en-US" sz="4800" dirty="0">
              <a:solidFill>
                <a:srgbClr val="000000"/>
              </a:solidFill>
              <a:latin typeface="Codec Pro"/>
              <a:sym typeface="Codec Pro"/>
            </a:endParaRPr>
          </a:p>
        </p:txBody>
      </p:sp>
      <p:grpSp>
        <p:nvGrpSpPr>
          <p:cNvPr id="19" name="Group 2">
            <a:extLst>
              <a:ext uri="{FF2B5EF4-FFF2-40B4-BE49-F238E27FC236}">
                <a16:creationId xmlns:a16="http://schemas.microsoft.com/office/drawing/2014/main" id="{03A9432E-8355-A3E1-7809-525761EE0A44}"/>
              </a:ext>
            </a:extLst>
          </p:cNvPr>
          <p:cNvGrpSpPr/>
          <p:nvPr/>
        </p:nvGrpSpPr>
        <p:grpSpPr>
          <a:xfrm>
            <a:off x="10439400" y="0"/>
            <a:ext cx="7848600" cy="10287000"/>
            <a:chOff x="0" y="0"/>
            <a:chExt cx="13139185" cy="13716000"/>
          </a:xfrm>
        </p:grpSpPr>
        <p:sp>
          <p:nvSpPr>
            <p:cNvPr id="20" name="AutoShape 3">
              <a:extLst>
                <a:ext uri="{FF2B5EF4-FFF2-40B4-BE49-F238E27FC236}">
                  <a16:creationId xmlns:a16="http://schemas.microsoft.com/office/drawing/2014/main" id="{39D6F1B6-6858-79CD-4A5C-24CBF00233D3}"/>
                </a:ext>
              </a:extLst>
            </p:cNvPr>
            <p:cNvSpPr/>
            <p:nvPr/>
          </p:nvSpPr>
          <p:spPr>
            <a:xfrm>
              <a:off x="0" y="0"/>
              <a:ext cx="13139185" cy="13716000"/>
            </a:xfrm>
            <a:prstGeom prst="rect">
              <a:avLst/>
            </a:prstGeom>
            <a:solidFill>
              <a:srgbClr val="82C2E6"/>
            </a:solidFill>
          </p:spPr>
        </p:sp>
      </p:grpSp>
      <p:pic>
        <p:nvPicPr>
          <p:cNvPr id="3" name="Image 2">
            <a:extLst>
              <a:ext uri="{FF2B5EF4-FFF2-40B4-BE49-F238E27FC236}">
                <a16:creationId xmlns:a16="http://schemas.microsoft.com/office/drawing/2014/main" id="{02E465FC-CF21-A0A9-31BC-F688A2D7F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409" y="1128852"/>
            <a:ext cx="6563956" cy="73538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39400" y="0"/>
            <a:ext cx="7848600" cy="10287000"/>
            <a:chOff x="0" y="0"/>
            <a:chExt cx="13139185" cy="13716000"/>
          </a:xfrm>
        </p:grpSpPr>
        <p:sp>
          <p:nvSpPr>
            <p:cNvPr id="3" name="AutoShape 3"/>
            <p:cNvSpPr/>
            <p:nvPr/>
          </p:nvSpPr>
          <p:spPr>
            <a:xfrm>
              <a:off x="0" y="0"/>
              <a:ext cx="13139185" cy="13716000"/>
            </a:xfrm>
            <a:prstGeom prst="rect">
              <a:avLst/>
            </a:prstGeom>
            <a:solidFill>
              <a:srgbClr val="82C2E6"/>
            </a:solidFill>
          </p:spPr>
        </p:sp>
      </p:grpSp>
      <p:sp>
        <p:nvSpPr>
          <p:cNvPr id="4" name="Freeform 4"/>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H="1">
            <a:off x="1487435" y="9599490"/>
            <a:ext cx="5854765" cy="0"/>
          </a:xfrm>
          <a:prstGeom prst="line">
            <a:avLst/>
          </a:prstGeom>
          <a:ln w="28575" cap="flat">
            <a:solidFill>
              <a:srgbClr val="000000"/>
            </a:solidFill>
            <a:prstDash val="solid"/>
            <a:headEnd type="none" w="sm" len="sm"/>
            <a:tailEnd type="none" w="sm" len="sm"/>
          </a:ln>
        </p:spPr>
      </p:sp>
      <p:sp>
        <p:nvSpPr>
          <p:cNvPr id="9" name="TextBox 9"/>
          <p:cNvSpPr txBox="1"/>
          <p:nvPr/>
        </p:nvSpPr>
        <p:spPr>
          <a:xfrm>
            <a:off x="1905000" y="1244812"/>
            <a:ext cx="7477700" cy="961802"/>
          </a:xfrm>
          <a:prstGeom prst="rect">
            <a:avLst/>
          </a:prstGeom>
        </p:spPr>
        <p:txBody>
          <a:bodyPr wrap="square" lIns="0" tIns="0" rIns="0" bIns="0" rtlCol="0" anchor="t">
            <a:spAutoFit/>
          </a:bodyPr>
          <a:lstStyle/>
          <a:p>
            <a:pPr>
              <a:lnSpc>
                <a:spcPts val="7517"/>
              </a:lnSpc>
            </a:pPr>
            <a:r>
              <a:rPr lang="fr-FR" sz="6600" b="1" dirty="0">
                <a:solidFill>
                  <a:srgbClr val="000000"/>
                </a:solidFill>
                <a:latin typeface="Codec Pro Bold"/>
              </a:rPr>
              <a:t>Solution proposer</a:t>
            </a:r>
            <a:endParaRPr lang="en-US" sz="6600" b="1" dirty="0">
              <a:solidFill>
                <a:srgbClr val="000000"/>
              </a:solidFill>
              <a:latin typeface="Codec Pro Bold"/>
              <a:sym typeface="Codec Pro Bold"/>
            </a:endParaRPr>
          </a:p>
        </p:txBody>
      </p:sp>
      <p:sp>
        <p:nvSpPr>
          <p:cNvPr id="10" name="TextBox 10"/>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08</a:t>
            </a:r>
          </a:p>
        </p:txBody>
      </p:sp>
      <p:sp>
        <p:nvSpPr>
          <p:cNvPr id="11" name="TextBox 11"/>
          <p:cNvSpPr txBox="1"/>
          <p:nvPr/>
        </p:nvSpPr>
        <p:spPr>
          <a:xfrm>
            <a:off x="1028700" y="2701136"/>
            <a:ext cx="8824761" cy="5909310"/>
          </a:xfrm>
          <a:prstGeom prst="rect">
            <a:avLst/>
          </a:prstGeom>
        </p:spPr>
        <p:txBody>
          <a:bodyPr wrap="square" lIns="0" tIns="0" rIns="0" bIns="0" rtlCol="0" anchor="t">
            <a:spAutoFit/>
          </a:bodyPr>
          <a:lstStyle/>
          <a:p>
            <a:r>
              <a:rPr lang="fr-FR" sz="4800" dirty="0">
                <a:solidFill>
                  <a:srgbClr val="000000"/>
                </a:solidFill>
                <a:latin typeface="Codec Pro"/>
                <a:sym typeface="Codec Pro"/>
              </a:rPr>
              <a:t>Le projet de SGRH est justifié par les avantages qu'il présente, notamment la modernisation des processus RH, l'amélioration de l'efficacité et de la productivité, et la réduction des erreurs.</a:t>
            </a:r>
            <a:endParaRPr lang="en-US" sz="4800" dirty="0">
              <a:solidFill>
                <a:srgbClr val="000000"/>
              </a:solidFill>
              <a:latin typeface="Codec Pro"/>
              <a:sym typeface="Codec Pro"/>
            </a:endParaRPr>
          </a:p>
        </p:txBody>
      </p:sp>
      <p:pic>
        <p:nvPicPr>
          <p:cNvPr id="12" name="Image 11">
            <a:extLst>
              <a:ext uri="{FF2B5EF4-FFF2-40B4-BE49-F238E27FC236}">
                <a16:creationId xmlns:a16="http://schemas.microsoft.com/office/drawing/2014/main" id="{E2354A0D-47E8-375F-DE97-20708F02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455483"/>
            <a:ext cx="6705600" cy="73760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37702" y="697974"/>
            <a:ext cx="10929912" cy="961802"/>
          </a:xfrm>
          <a:prstGeom prst="rect">
            <a:avLst/>
          </a:prstGeom>
        </p:spPr>
        <p:txBody>
          <a:bodyPr wrap="square" lIns="0" tIns="0" rIns="0" bIns="0" rtlCol="0" anchor="t">
            <a:spAutoFit/>
          </a:bodyPr>
          <a:lstStyle/>
          <a:p>
            <a:pPr>
              <a:lnSpc>
                <a:spcPts val="7517"/>
              </a:lnSpc>
            </a:pPr>
            <a:r>
              <a:rPr lang="fr-GN" sz="6600" b="1" dirty="0">
                <a:solidFill>
                  <a:srgbClr val="000000"/>
                </a:solidFill>
                <a:latin typeface="Codec Pro Bold"/>
              </a:rPr>
              <a:t>Fonctionnalités principales</a:t>
            </a:r>
            <a:endParaRPr lang="en-US" sz="6600" b="1" dirty="0">
              <a:solidFill>
                <a:srgbClr val="000000"/>
              </a:solidFill>
              <a:latin typeface="Codec Pro Bold"/>
              <a:sym typeface="Codec Pro Bold"/>
            </a:endParaRPr>
          </a:p>
        </p:txBody>
      </p:sp>
      <p:sp>
        <p:nvSpPr>
          <p:cNvPr id="3" name="Freeform 3"/>
          <p:cNvSpPr/>
          <p:nvPr/>
        </p:nvSpPr>
        <p:spPr>
          <a:xfrm>
            <a:off x="569965" y="650381"/>
            <a:ext cx="917470" cy="756638"/>
          </a:xfrm>
          <a:custGeom>
            <a:avLst/>
            <a:gdLst/>
            <a:ahLst/>
            <a:cxnLst/>
            <a:rect l="l" t="t" r="r" b="b"/>
            <a:pathLst>
              <a:path w="917470" h="756638">
                <a:moveTo>
                  <a:pt x="0" y="0"/>
                </a:moveTo>
                <a:lnTo>
                  <a:pt x="917470" y="0"/>
                </a:lnTo>
                <a:lnTo>
                  <a:pt x="917470" y="756638"/>
                </a:lnTo>
                <a:lnTo>
                  <a:pt x="0" y="75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H="1" flipV="1">
            <a:off x="1487435" y="9599490"/>
            <a:ext cx="15771865" cy="0"/>
          </a:xfrm>
          <a:prstGeom prst="line">
            <a:avLst/>
          </a:prstGeom>
          <a:ln w="28575" cap="flat">
            <a:solidFill>
              <a:srgbClr val="000000"/>
            </a:solidFill>
            <a:prstDash val="solid"/>
            <a:headEnd type="none" w="sm" len="sm"/>
            <a:tailEnd type="none" w="sm" len="sm"/>
          </a:ln>
        </p:spPr>
      </p:sp>
      <p:sp>
        <p:nvSpPr>
          <p:cNvPr id="5" name="TextBox 5"/>
          <p:cNvSpPr txBox="1"/>
          <p:nvPr/>
        </p:nvSpPr>
        <p:spPr>
          <a:xfrm>
            <a:off x="217844" y="9242082"/>
            <a:ext cx="1269591" cy="564322"/>
          </a:xfrm>
          <a:prstGeom prst="rect">
            <a:avLst/>
          </a:prstGeom>
        </p:spPr>
        <p:txBody>
          <a:bodyPr lIns="0" tIns="0" rIns="0" bIns="0" rtlCol="0" anchor="t">
            <a:spAutoFit/>
          </a:bodyPr>
          <a:lstStyle/>
          <a:p>
            <a:pPr algn="ctr">
              <a:lnSpc>
                <a:spcPts val="4700"/>
              </a:lnSpc>
            </a:pPr>
            <a:r>
              <a:rPr lang="en-US" sz="3357" b="1" dirty="0">
                <a:solidFill>
                  <a:srgbClr val="000000"/>
                </a:solidFill>
                <a:latin typeface="Codec Pro Bold"/>
                <a:ea typeface="Codec Pro Bold"/>
                <a:cs typeface="Codec Pro Bold"/>
                <a:sym typeface="Codec Pro Bold"/>
              </a:rPr>
              <a:t>09</a:t>
            </a:r>
          </a:p>
        </p:txBody>
      </p:sp>
      <p:sp>
        <p:nvSpPr>
          <p:cNvPr id="6" name="TextBox 6"/>
          <p:cNvSpPr txBox="1"/>
          <p:nvPr/>
        </p:nvSpPr>
        <p:spPr>
          <a:xfrm>
            <a:off x="2667000" y="1654558"/>
            <a:ext cx="9304208" cy="564322"/>
          </a:xfrm>
          <a:prstGeom prst="rect">
            <a:avLst/>
          </a:prstGeom>
        </p:spPr>
        <p:txBody>
          <a:bodyPr wrap="square" lIns="0" tIns="0" rIns="0" bIns="0" rtlCol="0" anchor="t">
            <a:spAutoFit/>
          </a:bodyPr>
          <a:lstStyle/>
          <a:p>
            <a:pPr algn="ctr">
              <a:lnSpc>
                <a:spcPts val="4700"/>
              </a:lnSpc>
            </a:pPr>
            <a:r>
              <a:rPr lang="fr-FR" sz="3357" b="1" dirty="0">
                <a:solidFill>
                  <a:srgbClr val="000000"/>
                </a:solidFill>
                <a:latin typeface="Codec Pro Bold"/>
                <a:ea typeface="Codec Pro Bold"/>
                <a:cs typeface="Codec Pro Bold"/>
                <a:sym typeface="Codec Pro Bold"/>
              </a:rPr>
              <a:t>Le SGRH offrira les fonctionnalités suivantes :</a:t>
            </a:r>
            <a:endParaRPr lang="en-US" sz="3357" b="1" dirty="0">
              <a:solidFill>
                <a:srgbClr val="000000"/>
              </a:solidFill>
              <a:latin typeface="Codec Pro Bold"/>
              <a:ea typeface="Codec Pro Bold"/>
              <a:cs typeface="Codec Pro Bold"/>
              <a:sym typeface="Codec Pro Bold"/>
            </a:endParaRPr>
          </a:p>
        </p:txBody>
      </p:sp>
      <p:sp>
        <p:nvSpPr>
          <p:cNvPr id="7" name="TextBox 7"/>
          <p:cNvSpPr txBox="1"/>
          <p:nvPr/>
        </p:nvSpPr>
        <p:spPr>
          <a:xfrm>
            <a:off x="3276600" y="2240165"/>
            <a:ext cx="13094776" cy="7001917"/>
          </a:xfrm>
          <a:prstGeom prst="rect">
            <a:avLst/>
          </a:prstGeom>
        </p:spPr>
        <p:txBody>
          <a:bodyPr wrap="square" lIns="0" tIns="0" rIns="0" bIns="0" rtlCol="0" anchor="t">
            <a:spAutoFit/>
          </a:bodyPr>
          <a:lstStyle/>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employés </a:t>
            </a:r>
          </a:p>
          <a:p>
            <a:r>
              <a:rPr lang="fr-FR" sz="3500" dirty="0">
                <a:solidFill>
                  <a:srgbClr val="000000"/>
                </a:solidFill>
                <a:latin typeface="Codec Pro"/>
                <a:sym typeface="Codec Pro"/>
              </a:rPr>
              <a:t> 	</a:t>
            </a:r>
            <a:r>
              <a:rPr lang="fr-GN" sz="3500" dirty="0">
                <a:solidFill>
                  <a:srgbClr val="000000"/>
                </a:solidFill>
                <a:latin typeface="Codec Pro"/>
              </a:rPr>
              <a:t>Ajout / modification, contrats,</a:t>
            </a:r>
            <a:r>
              <a:rPr lang="fr-FR" sz="3500" dirty="0">
                <a:solidFill>
                  <a:srgbClr val="000000"/>
                </a:solidFill>
                <a:latin typeface="Codec Pro"/>
              </a:rPr>
              <a:t> </a:t>
            </a:r>
            <a:r>
              <a:rPr lang="fr-GN" sz="3500" dirty="0">
                <a:solidFill>
                  <a:srgbClr val="000000"/>
                </a:solidFill>
                <a:latin typeface="Codec Pro"/>
              </a:rPr>
              <a:t>informations </a:t>
            </a:r>
            <a:r>
              <a:rPr lang="fr-FR" sz="3500" dirty="0">
                <a:solidFill>
                  <a:srgbClr val="000000"/>
                </a:solidFill>
                <a:latin typeface="Codec Pro"/>
              </a:rPr>
              <a:t>,d’activer et désactiver</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sym typeface="Codec Pro"/>
              </a:rPr>
              <a:t>Gestion des demandes</a:t>
            </a:r>
          </a:p>
          <a:p>
            <a:r>
              <a:rPr lang="fr-FR" sz="3500" dirty="0">
                <a:solidFill>
                  <a:srgbClr val="000000"/>
                </a:solidFill>
                <a:latin typeface="Codec Pro"/>
                <a:sym typeface="Codec Pro"/>
              </a:rPr>
              <a:t>	</a:t>
            </a:r>
            <a:r>
              <a:rPr lang="fr-GN" sz="3500" dirty="0">
                <a:solidFill>
                  <a:srgbClr val="000000"/>
                </a:solidFill>
                <a:latin typeface="Codec Pro"/>
              </a:rPr>
              <a:t>Congés, validations, solde</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présences</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Pointage, retards, absences</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Suivi des formations</a:t>
            </a:r>
          </a:p>
          <a:p>
            <a:pPr lvl="1"/>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Planification et archivage</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Gestion des salaires</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Calcul automatique, primes, bulletins</a:t>
            </a:r>
            <a:endParaRPr lang="fr-FR" sz="3500" dirty="0">
              <a:solidFill>
                <a:srgbClr val="000000"/>
              </a:solidFill>
              <a:latin typeface="Codec Pro"/>
              <a:sym typeface="Codec Pro"/>
            </a:endParaRPr>
          </a:p>
          <a:p>
            <a:pPr marL="514350" indent="-514350">
              <a:buFont typeface="Wingdings" panose="05000000000000000000" pitchFamily="2" charset="2"/>
              <a:buChar char="q"/>
            </a:pPr>
            <a:r>
              <a:rPr lang="fr-FR" sz="3500" dirty="0">
                <a:solidFill>
                  <a:srgbClr val="000000"/>
                </a:solidFill>
                <a:latin typeface="Codec Pro"/>
                <a:ea typeface="Codec Pro"/>
                <a:cs typeface="Codec Pro"/>
                <a:sym typeface="Codec Pro"/>
              </a:rPr>
              <a:t>Recrutement</a:t>
            </a:r>
          </a:p>
          <a:p>
            <a:r>
              <a:rPr lang="fr-FR" sz="3500" dirty="0">
                <a:solidFill>
                  <a:srgbClr val="000000"/>
                </a:solidFill>
                <a:latin typeface="Codec Pro"/>
                <a:ea typeface="Codec Pro"/>
                <a:cs typeface="Codec Pro"/>
                <a:sym typeface="Codec Pro"/>
              </a:rPr>
              <a:t>	</a:t>
            </a:r>
            <a:r>
              <a:rPr lang="fr-GN" sz="3500" dirty="0">
                <a:solidFill>
                  <a:srgbClr val="000000"/>
                </a:solidFill>
                <a:latin typeface="Codec Pro"/>
              </a:rPr>
              <a:t>Offres, tri de candidatures, suivi</a:t>
            </a:r>
            <a:endParaRPr lang="en-US" sz="3500" dirty="0">
              <a:solidFill>
                <a:srgbClr val="000000"/>
              </a:solidFill>
              <a:latin typeface="Codec Pro"/>
              <a:ea typeface="Codec Pro"/>
              <a:cs typeface="Codec Pro"/>
              <a:sym typeface="Codec Pr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10657</TotalTime>
  <Words>908</Words>
  <Application>Microsoft Office PowerPoint</Application>
  <PresentationFormat>Personnalisé</PresentationFormat>
  <Paragraphs>96</Paragraphs>
  <Slides>15</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Codec Pro</vt:lpstr>
      <vt:lpstr>Codec Pro Bold</vt:lpstr>
      <vt:lpstr>Wingdings</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entreprise bleu moderne simple</dc:title>
  <dc:creator>Ibrahima Sory Traore</dc:creator>
  <cp:lastModifiedBy>Ibrahima Sory Traore</cp:lastModifiedBy>
  <cp:revision>14</cp:revision>
  <dcterms:created xsi:type="dcterms:W3CDTF">2006-08-16T00:00:00Z</dcterms:created>
  <dcterms:modified xsi:type="dcterms:W3CDTF">2025-09-23T03:14:13Z</dcterms:modified>
  <dc:identifier>DAGylfnug88</dc:identifier>
</cp:coreProperties>
</file>